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3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1" r:id="rId2"/>
    <p:sldMasterId id="2147483686" r:id="rId3"/>
    <p:sldMasterId id="2147483698" r:id="rId4"/>
  </p:sldMasterIdLst>
  <p:notesMasterIdLst>
    <p:notesMasterId r:id="rId17"/>
  </p:notesMasterIdLst>
  <p:handoutMasterIdLst>
    <p:handoutMasterId r:id="rId18"/>
  </p:handoutMasterIdLst>
  <p:sldIdLst>
    <p:sldId id="5333" r:id="rId5"/>
    <p:sldId id="1382" r:id="rId6"/>
    <p:sldId id="1492" r:id="rId7"/>
    <p:sldId id="5334" r:id="rId8"/>
    <p:sldId id="5287" r:id="rId9"/>
    <p:sldId id="5335" r:id="rId10"/>
    <p:sldId id="5317" r:id="rId11"/>
    <p:sldId id="5336" r:id="rId12"/>
    <p:sldId id="5337" r:id="rId13"/>
    <p:sldId id="5346" r:id="rId14"/>
    <p:sldId id="5347" r:id="rId15"/>
    <p:sldId id="5348" r:id="rId16"/>
  </p:sldIdLst>
  <p:sldSz cx="9144000" cy="6858000" type="screen4x3"/>
  <p:notesSz cx="6735763" cy="98663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6666FF"/>
    <a:srgbClr val="9C2A1B"/>
    <a:srgbClr val="F2F2F2"/>
    <a:srgbClr val="C23724"/>
    <a:srgbClr val="C146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浅色样式 3 - 强调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08"/>
    <p:restoredTop sz="89262" autoAdjust="0"/>
  </p:normalViewPr>
  <p:slideViewPr>
    <p:cSldViewPr snapToGrid="0" snapToObjects="1" showGuides="1">
      <p:cViewPr varScale="1">
        <p:scale>
          <a:sx n="101" d="100"/>
          <a:sy n="101" d="100"/>
        </p:scale>
        <p:origin x="-1938" y="-102"/>
      </p:cViewPr>
      <p:guideLst>
        <p:guide orient="horz" pos="1366"/>
        <p:guide orient="horz" pos="4088"/>
        <p:guide pos="2835"/>
        <p:guide pos="371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2C35C6-C792-42A5-A9AA-B63834D76190}" type="datetimeFigureOut">
              <a:rPr lang="zh-CN" altLang="en-US" smtClean="0"/>
              <a:t>2021-10-7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024E7E-A9FA-4E1D-A37C-3A42613EE92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092398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01F419-FD20-A447-8F40-D7A69A1D1F14}" type="datetimeFigureOut">
              <a:rPr kumimoji="1" lang="zh-CN" altLang="en-US" smtClean="0"/>
              <a:t>2021-10-7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777A52-B275-EF42-9AB0-35396BF9D1D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663709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9350" y="1233488"/>
            <a:ext cx="4437063" cy="3328987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E5701FA-A99B-4EA7-BD9A-49A04217BC0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+mn-cs"/>
              </a:rPr>
              <a:t>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9350" y="1233488"/>
            <a:ext cx="4437063" cy="3328987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E5701FA-A99B-4EA7-BD9A-49A04217BC0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+mn-cs"/>
              </a:r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9350" y="1233488"/>
            <a:ext cx="4437063" cy="3328987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E5701FA-A99B-4EA7-BD9A-49A04217BC0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+mn-cs"/>
              </a:rPr>
              <a:t>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9350" y="1233488"/>
            <a:ext cx="4437063" cy="3328987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E5701FA-A99B-4EA7-BD9A-49A04217BC0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+mn-cs"/>
              </a:rPr>
              <a:t>11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9350" y="1233488"/>
            <a:ext cx="4437063" cy="3328987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E5701FA-A99B-4EA7-BD9A-49A04217BC0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+mn-cs"/>
              </a:rPr>
              <a:t>12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5201BBC2-EA96-4683-A720-F7038AF26EF9}" type="datetimeFigureOut">
              <a:rPr lang="zh-CN" altLang="en-US" smtClean="0"/>
              <a:t>2021-10-7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BCBB0-EBB7-4F28-8D4A-E8FEA5A327E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
第二级
第三级
第四级
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5201BBC2-EA96-4683-A720-F7038AF26EF9}" type="datetimeFigureOut">
              <a:rPr lang="zh-CN" altLang="en-US" smtClean="0"/>
              <a:t>2021-10-7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BCBB0-EBB7-4F28-8D4A-E8FEA5A327E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
第二级
第三级
第四级
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5201BBC2-EA96-4683-A720-F7038AF26EF9}" type="datetimeFigureOut">
              <a:rPr lang="zh-CN" altLang="en-US" smtClean="0"/>
              <a:t>2021-10-7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BCBB0-EBB7-4F28-8D4A-E8FEA5A327E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E46B5B67-55DA-424F-9805-71BDE70D7489}" type="datetimeFigureOut">
              <a:rPr lang="en-US" smtClean="0">
                <a:solidFill>
                  <a:srgbClr val="3F3F3F">
                    <a:tint val="75000"/>
                  </a:srgbClr>
                </a:solidFill>
              </a:rPr>
              <a:t>10/7/2021</a:t>
            </a:fld>
            <a:endParaRPr lang="en-US">
              <a:solidFill>
                <a:srgbClr val="3F3F3F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3F3F3F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06CC1-1436-4FA3-B5BE-7FF06ED26E03}" type="slidenum">
              <a:rPr lang="en-US" smtClean="0">
                <a:solidFill>
                  <a:srgbClr val="3F3F3F">
                    <a:tint val="75000"/>
                  </a:srgbClr>
                </a:solidFill>
              </a:rPr>
              <a:t>‹#›</a:t>
            </a:fld>
            <a:endParaRPr lang="en-US">
              <a:solidFill>
                <a:srgbClr val="3F3F3F">
                  <a:tint val="75000"/>
                </a:srgb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113" y="1122363"/>
            <a:ext cx="6858675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113" y="3602038"/>
            <a:ext cx="6858675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88C9A-7811-4AA2-844E-962283B8D2E4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06A0-0D5A-443A-95E5-B85E563392F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88C9A-7811-4AA2-844E-962283B8D2E4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06A0-0D5A-443A-95E5-B85E563392F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950" y="1709741"/>
            <a:ext cx="7887476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950" y="4589466"/>
            <a:ext cx="7887476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88C9A-7811-4AA2-844E-962283B8D2E4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06A0-0D5A-443A-95E5-B85E563392F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713" y="1825625"/>
            <a:ext cx="3886583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607" y="1825625"/>
            <a:ext cx="3886583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88C9A-7811-4AA2-844E-962283B8D2E4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06A0-0D5A-443A-95E5-B85E563392F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905" y="365128"/>
            <a:ext cx="7887476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905" y="1681163"/>
            <a:ext cx="386872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905" y="2505075"/>
            <a:ext cx="386872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607" y="1681163"/>
            <a:ext cx="3887774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607" y="2505075"/>
            <a:ext cx="3887774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88C9A-7811-4AA2-844E-962283B8D2E4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06A0-0D5A-443A-95E5-B85E563392F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88C9A-7811-4AA2-844E-962283B8D2E4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06A0-0D5A-443A-95E5-B85E563392F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88C9A-7811-4AA2-844E-962283B8D2E4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06A0-0D5A-443A-95E5-B85E563392F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
第二级
第三级
第四级
第五级</a:t>
            </a: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BCBB0-EBB7-4F28-8D4A-E8FEA5A327E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903" y="457200"/>
            <a:ext cx="294946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74" y="987428"/>
            <a:ext cx="4629606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903" y="2057400"/>
            <a:ext cx="294946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88C9A-7811-4AA2-844E-962283B8D2E4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06A0-0D5A-443A-95E5-B85E563392F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903" y="457200"/>
            <a:ext cx="294946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74" y="987428"/>
            <a:ext cx="4629606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903" y="2057400"/>
            <a:ext cx="294946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88C9A-7811-4AA2-844E-962283B8D2E4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06A0-0D5A-443A-95E5-B85E563392F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88C9A-7811-4AA2-844E-962283B8D2E4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06A0-0D5A-443A-95E5-B85E563392F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4321" y="365125"/>
            <a:ext cx="1971869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713" y="365125"/>
            <a:ext cx="5801297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88C9A-7811-4AA2-844E-962283B8D2E4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06A0-0D5A-443A-95E5-B85E563392F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
第二级
第三级
第四级
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5201BBC2-EA96-4683-A720-F7038AF26EF9}" type="datetimeFigureOut">
              <a:rPr lang="zh-CN" altLang="en-US" smtClean="0"/>
              <a:t>2021-10-7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BCBB0-EBB7-4F28-8D4A-E8FEA5A327E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E4B8-DA9A-4BB8-AEEC-2269BDB789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1528B-296A-4977-9204-26D6325B9518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E4B8-DA9A-4BB8-AEEC-2269BDB789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1528B-296A-4977-9204-26D6325B9518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E4B8-DA9A-4BB8-AEEC-2269BDB789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1528B-296A-4977-9204-26D6325B9518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
第二级
第三级
第四级
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
第二级
第三级
第四级
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5201BBC2-EA96-4683-A720-F7038AF26EF9}" type="datetimeFigureOut">
              <a:rPr lang="zh-CN" altLang="en-US" smtClean="0"/>
              <a:t>2021-10-7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BCBB0-EBB7-4F28-8D4A-E8FEA5A327E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E4B8-DA9A-4BB8-AEEC-2269BDB789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1528B-296A-4977-9204-26D6325B9518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E4B8-DA9A-4BB8-AEEC-2269BDB789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1528B-296A-4977-9204-26D6325B9518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E4B8-DA9A-4BB8-AEEC-2269BDB789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1528B-296A-4977-9204-26D6325B9518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E4B8-DA9A-4BB8-AEEC-2269BDB789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1528B-296A-4977-9204-26D6325B9518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E4B8-DA9A-4BB8-AEEC-2269BDB789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1528B-296A-4977-9204-26D6325B9518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E4B8-DA9A-4BB8-AEEC-2269BDB789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1528B-296A-4977-9204-26D6325B9518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E4B8-DA9A-4BB8-AEEC-2269BDB789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1528B-296A-4977-9204-26D6325B9518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E4B8-DA9A-4BB8-AEEC-2269BDB789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1528B-296A-4977-9204-26D6325B9518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2021-10-7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
第二级
第三级
第四级
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编辑母版文本样式
第二级
第三级
第四级
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
第二级
第三级
第四级
第五级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编辑母版文本样式
第二级
第三级
第四级
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5201BBC2-EA96-4683-A720-F7038AF26EF9}" type="datetimeFigureOut">
              <a:rPr lang="zh-CN" altLang="en-US" smtClean="0"/>
              <a:t>2021-10-7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BCBB0-EBB7-4F28-8D4A-E8FEA5A327E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2021-10-7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2021-10-7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2021-10-7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2021-10-7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2021-10-7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2021-10-7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2021-10-7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2021-10-7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5201BBC2-EA96-4683-A720-F7038AF26EF9}" type="datetimeFigureOut">
              <a:rPr lang="zh-CN" altLang="en-US" smtClean="0"/>
              <a:t>2021-10-7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BCBB0-EBB7-4F28-8D4A-E8FEA5A327E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编辑母版文本样式
第二级
第三级
第四级
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
第二级
第三级
第四级
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5201BBC2-EA96-4683-A720-F7038AF26EF9}" type="datetimeFigureOut">
              <a:rPr lang="zh-CN" altLang="en-US" smtClean="0"/>
              <a:t>2021-10-7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BCBB0-EBB7-4F28-8D4A-E8FEA5A327E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
第二级
第三级
第四级
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5201BBC2-EA96-4683-A720-F7038AF26EF9}" type="datetimeFigureOut">
              <a:rPr lang="zh-CN" altLang="en-US" smtClean="0"/>
              <a:t>2021-10-7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BCBB0-EBB7-4F28-8D4A-E8FEA5A327E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15.xml"/><Relationship Id="rId21" Type="http://schemas.openxmlformats.org/officeDocument/2006/relationships/slideLayout" Target="../slideLayouts/slideLayout33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5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2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36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23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22.xml"/><Relationship Id="rId19" Type="http://schemas.openxmlformats.org/officeDocument/2006/relationships/slideLayout" Target="../slideLayouts/slideLayout31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Relationship Id="rId22" Type="http://schemas.openxmlformats.org/officeDocument/2006/relationships/slideLayout" Target="../slideLayouts/slideLayout3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BCBB0-EBB7-4F28-8D4A-E8FEA5A327E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3C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714" y="365128"/>
            <a:ext cx="788747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714" y="1825625"/>
            <a:ext cx="788747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713" y="6356353"/>
            <a:ext cx="20576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88C9A-7811-4AA2-844E-962283B8D2E4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9250" y="6356353"/>
            <a:ext cx="30864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8587" y="6356353"/>
            <a:ext cx="20576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F406A0-0D5A-443A-95E5-B85E563392F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  <p:sldLayoutId id="2147483681" r:id="rId20"/>
    <p:sldLayoutId id="2147483682" r:id="rId21"/>
    <p:sldLayoutId id="2147483683" r:id="rId22"/>
    <p:sldLayoutId id="2147483684" r:id="rId23"/>
    <p:sldLayoutId id="2147483685" r:id="rId24"/>
  </p:sldLayoutIdLst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AE4B8-DA9A-4BB8-AEEC-2269BDB78975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2021-10-7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1528B-296A-4977-9204-26D6325B9518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10/7/2021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BCBB0-EBB7-4F28-8D4A-E8FEA5A327E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2"/>
          <p:cNvSpPr>
            <a:spLocks noGrp="1"/>
          </p:cNvSpPr>
          <p:nvPr/>
        </p:nvSpPr>
        <p:spPr bwMode="auto">
          <a:xfrm>
            <a:off x="499621" y="1369451"/>
            <a:ext cx="8314441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  <a:ea typeface="+mn-ea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  <a:ea typeface="+mn-ea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en-US" altLang="zh-CN" sz="2800" dirty="0" smtClean="0"/>
              <a:t>PPT</a:t>
            </a:r>
            <a:r>
              <a:rPr lang="zh-CN" altLang="en-US" sz="2800" dirty="0" smtClean="0"/>
              <a:t>模板仅为内容提示，申请者可根据自己的学术能力与学术贡献展示</a:t>
            </a:r>
            <a:r>
              <a:rPr lang="zh-CN" altLang="en-US" sz="2800" dirty="0" smtClean="0">
                <a:solidFill>
                  <a:srgbClr val="C00000"/>
                </a:solidFill>
              </a:rPr>
              <a:t>重点</a:t>
            </a:r>
            <a:r>
              <a:rPr lang="zh-CN" altLang="en-US" sz="2800" dirty="0">
                <a:solidFill>
                  <a:srgbClr val="C00000"/>
                </a:solidFill>
              </a:rPr>
              <a:t>与</a:t>
            </a:r>
            <a:r>
              <a:rPr lang="zh-CN" altLang="en-US" sz="2800" dirty="0" smtClean="0">
                <a:solidFill>
                  <a:srgbClr val="C00000"/>
                </a:solidFill>
              </a:rPr>
              <a:t>亮点</a:t>
            </a:r>
            <a:r>
              <a:rPr lang="zh-CN" altLang="en-US" sz="2800" dirty="0" smtClean="0"/>
              <a:t>，突出自己的重要成果与创新能力等，汇报内</a:t>
            </a:r>
            <a:r>
              <a:rPr lang="zh-CN" altLang="en-US" sz="2800" dirty="0"/>
              <a:t>容应包含</a:t>
            </a:r>
            <a:r>
              <a:rPr lang="zh-CN" altLang="en-US" sz="2800" dirty="0" smtClean="0">
                <a:solidFill>
                  <a:srgbClr val="C00000"/>
                </a:solidFill>
              </a:rPr>
              <a:t>学术背景、学术贡献、工作计划等</a:t>
            </a:r>
            <a:r>
              <a:rPr lang="zh-CN" altLang="en-US" sz="2800" dirty="0"/>
              <a:t>，建议不超过</a:t>
            </a:r>
            <a:r>
              <a:rPr lang="en-US" altLang="zh-CN" sz="2800" dirty="0"/>
              <a:t>30</a:t>
            </a:r>
            <a:r>
              <a:rPr lang="zh-CN" altLang="en-US" sz="2800" dirty="0"/>
              <a:t>页。</a:t>
            </a:r>
            <a:endParaRPr lang="en-US" altLang="zh-CN" sz="28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altLang="zh-CN" sz="2800" dirty="0" smtClean="0"/>
              <a:t>PPT</a:t>
            </a:r>
            <a:r>
              <a:rPr lang="zh-CN" altLang="en-US" sz="2800" dirty="0" smtClean="0"/>
              <a:t>为应聘答辩使用，答辩小组一般由校外同行专家、校领导、学术委员会委员、学院与职能部门负责人等组成，所有内容须真实准确。</a:t>
            </a:r>
            <a:endParaRPr lang="en-US" altLang="zh-CN" sz="28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zh-CN" altLang="en-US" sz="2800" dirty="0" smtClean="0">
                <a:solidFill>
                  <a:srgbClr val="C00000"/>
                </a:solidFill>
              </a:rPr>
              <a:t>汇报时间</a:t>
            </a:r>
            <a:r>
              <a:rPr lang="en-US" altLang="zh-CN" sz="2800" dirty="0" smtClean="0">
                <a:solidFill>
                  <a:srgbClr val="C00000"/>
                </a:solidFill>
              </a:rPr>
              <a:t>A</a:t>
            </a:r>
            <a:r>
              <a:rPr lang="zh-CN" altLang="en-US" sz="2800" dirty="0" smtClean="0">
                <a:solidFill>
                  <a:srgbClr val="C00000"/>
                </a:solidFill>
              </a:rPr>
              <a:t>类申请人</a:t>
            </a:r>
            <a:r>
              <a:rPr lang="zh-CN" altLang="en-US" sz="2800" dirty="0" smtClean="0">
                <a:solidFill>
                  <a:srgbClr val="C00000"/>
                </a:solidFill>
              </a:rPr>
              <a:t>为</a:t>
            </a:r>
            <a:r>
              <a:rPr lang="en-US" altLang="zh-CN" sz="2800" dirty="0">
                <a:solidFill>
                  <a:srgbClr val="C00000"/>
                </a:solidFill>
              </a:rPr>
              <a:t>3</a:t>
            </a:r>
            <a:r>
              <a:rPr lang="en-US" altLang="zh-CN" sz="2800" dirty="0" smtClean="0">
                <a:solidFill>
                  <a:srgbClr val="C00000"/>
                </a:solidFill>
              </a:rPr>
              <a:t>0</a:t>
            </a:r>
            <a:r>
              <a:rPr lang="zh-CN" altLang="en-US" sz="2800" dirty="0" smtClean="0">
                <a:solidFill>
                  <a:srgbClr val="C00000"/>
                </a:solidFill>
              </a:rPr>
              <a:t>分钟，</a:t>
            </a:r>
            <a:r>
              <a:rPr lang="en-US" altLang="zh-CN" sz="2800" dirty="0" smtClean="0">
                <a:solidFill>
                  <a:srgbClr val="C00000"/>
                </a:solidFill>
              </a:rPr>
              <a:t>BCD</a:t>
            </a:r>
            <a:r>
              <a:rPr lang="zh-CN" altLang="en-US" sz="2800" dirty="0" smtClean="0">
                <a:solidFill>
                  <a:srgbClr val="C00000"/>
                </a:solidFill>
              </a:rPr>
              <a:t>类人才为</a:t>
            </a:r>
            <a:r>
              <a:rPr lang="en-US" altLang="zh-CN" sz="2800" dirty="0" smtClean="0">
                <a:solidFill>
                  <a:srgbClr val="C00000"/>
                </a:solidFill>
              </a:rPr>
              <a:t>15</a:t>
            </a:r>
            <a:r>
              <a:rPr lang="zh-CN" altLang="en-US" sz="2800" dirty="0" smtClean="0">
                <a:solidFill>
                  <a:srgbClr val="C00000"/>
                </a:solidFill>
              </a:rPr>
              <a:t>分钟。</a:t>
            </a:r>
            <a:endParaRPr lang="en-US" altLang="zh-CN" sz="2800" dirty="0" smtClean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zh-CN" altLang="en-US" sz="2800" dirty="0" smtClean="0">
                <a:solidFill>
                  <a:srgbClr val="00B050"/>
                </a:solidFill>
              </a:rPr>
              <a:t>提交材料时，请删掉本页及绿色填写说明。</a:t>
            </a:r>
            <a:endParaRPr lang="zh-CN" altLang="zh-CN" sz="2800" dirty="0" smtClean="0">
              <a:solidFill>
                <a:srgbClr val="00B05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zh-CN" altLang="en-US" dirty="0" smtClean="0"/>
          </a:p>
        </p:txBody>
      </p:sp>
      <p:grpSp>
        <p:nvGrpSpPr>
          <p:cNvPr id="5" name="组合 4"/>
          <p:cNvGrpSpPr/>
          <p:nvPr/>
        </p:nvGrpSpPr>
        <p:grpSpPr>
          <a:xfrm>
            <a:off x="5723013" y="139962"/>
            <a:ext cx="3311145" cy="682152"/>
            <a:chOff x="1723990" y="3591975"/>
            <a:chExt cx="7110447" cy="1464873"/>
          </a:xfrm>
        </p:grpSpPr>
        <p:pic>
          <p:nvPicPr>
            <p:cNvPr id="6" name="图片 5"/>
            <p:cNvPicPr>
              <a:picLocks noChangeAspect="1"/>
            </p:cNvPicPr>
            <p:nvPr/>
          </p:nvPicPr>
          <p:blipFill rotWithShape="1">
            <a:blip r:embed="rId2">
              <a:clrChange>
                <a:clrFrom>
                  <a:srgbClr val="FAFAFA"/>
                </a:clrFrom>
                <a:clrTo>
                  <a:srgbClr val="FAFAFA">
                    <a:alpha val="0"/>
                  </a:srgbClr>
                </a:clrTo>
              </a:clrChange>
              <a:duotone>
                <a:prstClr val="black"/>
                <a:srgbClr val="2F5597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2582"/>
            <a:stretch>
              <a:fillRect/>
            </a:stretch>
          </p:blipFill>
          <p:spPr>
            <a:xfrm>
              <a:off x="3357562" y="4074288"/>
              <a:ext cx="5476875" cy="783461"/>
            </a:xfrm>
            <a:prstGeom prst="rect">
              <a:avLst/>
            </a:prstGeom>
          </p:spPr>
        </p:pic>
        <p:grpSp>
          <p:nvGrpSpPr>
            <p:cNvPr id="7" name="组合 6"/>
            <p:cNvGrpSpPr/>
            <p:nvPr/>
          </p:nvGrpSpPr>
          <p:grpSpPr>
            <a:xfrm>
              <a:off x="1723990" y="3591975"/>
              <a:ext cx="1551723" cy="1464873"/>
              <a:chOff x="2547201" y="4428852"/>
              <a:chExt cx="1551723" cy="1464873"/>
            </a:xfrm>
          </p:grpSpPr>
          <p:sp>
            <p:nvSpPr>
              <p:cNvPr id="8" name="椭圆 7"/>
              <p:cNvSpPr/>
              <p:nvPr/>
            </p:nvSpPr>
            <p:spPr>
              <a:xfrm>
                <a:off x="2620537" y="4471639"/>
                <a:ext cx="1360448" cy="1360448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pic>
            <p:nvPicPr>
              <p:cNvPr id="9" name="图片 8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47201" y="4428852"/>
                <a:ext cx="1551723" cy="1464873"/>
              </a:xfrm>
              <a:prstGeom prst="rect">
                <a:avLst/>
              </a:prstGeom>
            </p:spPr>
          </p:pic>
        </p:grpSp>
      </p:grpSp>
      <p:pic>
        <p:nvPicPr>
          <p:cNvPr id="10" name="图片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97" y="6002730"/>
            <a:ext cx="673599" cy="69002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111678" y="774979"/>
            <a:ext cx="5297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rgbClr val="0066FF"/>
                </a:solidFill>
              </a:rPr>
              <a:t>欢迎加盟宁波工程学院！</a:t>
            </a:r>
            <a:endParaRPr lang="zh-CN" altLang="en-US" sz="3200" dirty="0">
              <a:solidFill>
                <a:srgbClr val="00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57790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 219"/>
          <p:cNvSpPr/>
          <p:nvPr/>
        </p:nvSpPr>
        <p:spPr>
          <a:xfrm>
            <a:off x="312181" y="487798"/>
            <a:ext cx="2138788" cy="433070"/>
          </a:xfrm>
          <a:prstGeom prst="roundRect">
            <a:avLst>
              <a:gd name="adj" fmla="val 50000"/>
            </a:avLst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000">
              <a:solidFill>
                <a:srgbClr val="FFFFFF"/>
              </a:solidFill>
            </a:endParaRPr>
          </a:p>
        </p:txBody>
      </p:sp>
      <p:sp>
        <p:nvSpPr>
          <p:cNvPr id="48" name="文本框 47"/>
          <p:cNvSpPr txBox="1"/>
          <p:nvPr/>
        </p:nvSpPr>
        <p:spPr>
          <a:xfrm>
            <a:off x="530334" y="499794"/>
            <a:ext cx="41736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000" b="1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主要工作任务</a:t>
            </a:r>
            <a:endParaRPr kumimoji="1" lang="zh-CN" altLang="en-US" sz="2000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/>
        </p:nvSpPr>
        <p:spPr bwMode="auto">
          <a:xfrm>
            <a:off x="523875" y="1150463"/>
            <a:ext cx="809625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  <a:ea typeface="+mn-ea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  <a:ea typeface="+mn-ea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spcBef>
                <a:spcPts val="600"/>
              </a:spcBef>
              <a:defRPr/>
            </a:pPr>
            <a:r>
              <a:rPr lang="zh-CN" altLang="en-US" sz="1800" b="1" dirty="0" smtClean="0">
                <a:solidFill>
                  <a:srgbClr val="CC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教学任务</a:t>
            </a:r>
            <a:endParaRPr lang="en-US" altLang="zh-CN" sz="1800" b="1" dirty="0">
              <a:solidFill>
                <a:srgbClr val="CC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、拟承担本科生课程</a:t>
            </a: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**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学时</a:t>
            </a: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/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年，课程名称：****、</a:t>
            </a: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****</a:t>
            </a:r>
            <a:r>
              <a:rPr lang="zh-CN" altLang="en-US" sz="1600" b="1" dirty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；</a:t>
            </a:r>
            <a:endParaRPr lang="en-US" altLang="zh-CN" sz="1600" b="1" dirty="0" smtClean="0">
              <a:solidFill>
                <a:srgbClr val="000099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、拟承担研究生课程</a:t>
            </a: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**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学时</a:t>
            </a: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/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年。</a:t>
            </a:r>
            <a:endParaRPr lang="en-US" altLang="zh-CN" sz="1600" b="1" dirty="0">
              <a:solidFill>
                <a:srgbClr val="000099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spcBef>
                <a:spcPts val="600"/>
              </a:spcBef>
              <a:defRPr/>
            </a:pPr>
            <a:endParaRPr lang="en-US" altLang="zh-CN" sz="1800" b="1" dirty="0" smtClean="0">
              <a:solidFill>
                <a:srgbClr val="CC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spcBef>
                <a:spcPts val="600"/>
              </a:spcBef>
              <a:defRPr/>
            </a:pPr>
            <a:r>
              <a:rPr lang="zh-CN" altLang="en-US" sz="1800" b="1" dirty="0" smtClean="0">
                <a:solidFill>
                  <a:srgbClr val="CC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科研任务</a:t>
            </a:r>
            <a:endParaRPr lang="en-US" altLang="zh-CN" sz="1800" b="1" dirty="0">
              <a:solidFill>
                <a:srgbClr val="CC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、申请获得国家自然科学基金等国家级项目*</a:t>
            </a: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*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项、省部级项目</a:t>
            </a: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**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项，预计首聘期内获得科研经费</a:t>
            </a: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**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万元；</a:t>
            </a:r>
            <a:endParaRPr lang="en-US" altLang="zh-CN" sz="1600" b="1" dirty="0">
              <a:solidFill>
                <a:srgbClr val="000099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、以第一作者或通讯作者发表</a:t>
            </a: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A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级论文**篇、</a:t>
            </a: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B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级**篇，或发表</a:t>
            </a: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SCI/SSCI/A&amp;HCI/CSSCI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论文</a:t>
            </a: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**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篇；</a:t>
            </a:r>
            <a:endParaRPr lang="en-US" altLang="zh-CN" sz="1600" b="1" dirty="0" smtClean="0">
              <a:solidFill>
                <a:srgbClr val="000099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、争取获得</a:t>
            </a: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****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奖</a:t>
            </a: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**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项。</a:t>
            </a:r>
            <a:endParaRPr lang="en-US" altLang="zh-CN" sz="1600" b="1" dirty="0">
              <a:solidFill>
                <a:srgbClr val="000099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spcBef>
                <a:spcPts val="600"/>
              </a:spcBef>
              <a:defRPr/>
            </a:pPr>
            <a:endParaRPr lang="en-US" altLang="zh-CN" sz="1800" b="1" dirty="0" smtClean="0">
              <a:solidFill>
                <a:srgbClr val="CC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spcBef>
                <a:spcPts val="600"/>
              </a:spcBef>
              <a:defRPr/>
            </a:pPr>
            <a:r>
              <a:rPr lang="zh-CN" altLang="en-US" sz="1800" b="1" dirty="0" smtClean="0">
                <a:solidFill>
                  <a:srgbClr val="CC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人才培养、学科专业建设等</a:t>
            </a:r>
            <a:endParaRPr lang="en-US" altLang="zh-CN" sz="1800" b="1" dirty="0">
              <a:solidFill>
                <a:srgbClr val="CC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、参与</a:t>
            </a: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**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学位点建设，担任</a:t>
            </a: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***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方向负责人；</a:t>
            </a:r>
            <a:endParaRPr lang="en-US" altLang="zh-CN" sz="1600" b="1" dirty="0" smtClean="0">
              <a:solidFill>
                <a:srgbClr val="000099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、指导学生参加</a:t>
            </a: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**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学科竞赛、发表</a:t>
            </a: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**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论文</a:t>
            </a: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**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篇、申请发明专利</a:t>
            </a:r>
            <a:r>
              <a:rPr lang="en-US" altLang="zh-CN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**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项；</a:t>
            </a:r>
            <a:endParaRPr lang="en-US" altLang="zh-CN" sz="1600" b="1" dirty="0">
              <a:solidFill>
                <a:srgbClr val="000099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altLang="zh-CN" sz="1600" b="1" dirty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zh-CN" altLang="en-US" sz="1600" b="1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、***。</a:t>
            </a:r>
            <a:endParaRPr lang="en-US" altLang="zh-CN" sz="1600" b="1" dirty="0">
              <a:solidFill>
                <a:srgbClr val="000099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spcBef>
                <a:spcPts val="600"/>
              </a:spcBef>
              <a:buFont typeface="Wingdings" pitchFamily="2" charset="2"/>
              <a:buNone/>
              <a:defRPr/>
            </a:pPr>
            <a:endParaRPr lang="zh-CN" altLang="en-US" sz="1800" b="1" dirty="0" smtClean="0">
              <a:solidFill>
                <a:srgbClr val="000099"/>
              </a:solidFill>
              <a:latin typeface="黑体" panose="02010609060101010101" pitchFamily="49" charset="-122"/>
              <a:ea typeface="黑体" panose="02010609060101010101" pitchFamily="49" charset="-122"/>
              <a:cs typeface="Arial Unicode MS" pitchFamily="34" charset="-12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67925" y="720968"/>
            <a:ext cx="31242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solidFill>
                  <a:srgbClr val="00B050"/>
                </a:solidFill>
              </a:rPr>
              <a:t>本页内容与学院商量后确定。</a:t>
            </a:r>
            <a:endParaRPr lang="zh-CN" alt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73392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 219"/>
          <p:cNvSpPr/>
          <p:nvPr/>
        </p:nvSpPr>
        <p:spPr>
          <a:xfrm>
            <a:off x="312180" y="487798"/>
            <a:ext cx="3194591" cy="433070"/>
          </a:xfrm>
          <a:prstGeom prst="roundRect">
            <a:avLst>
              <a:gd name="adj" fmla="val 50000"/>
            </a:avLst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000">
              <a:solidFill>
                <a:srgbClr val="FFFFFF"/>
              </a:solidFill>
            </a:endParaRPr>
          </a:p>
        </p:txBody>
      </p:sp>
      <p:sp>
        <p:nvSpPr>
          <p:cNvPr id="48" name="文本框 47"/>
          <p:cNvSpPr txBox="1"/>
          <p:nvPr/>
        </p:nvSpPr>
        <p:spPr>
          <a:xfrm>
            <a:off x="530334" y="499794"/>
            <a:ext cx="34383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000" b="1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来校后学术发展工作计划</a:t>
            </a:r>
            <a:endParaRPr kumimoji="1" lang="zh-CN" altLang="en-US" sz="2000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/>
        </p:nvSpPr>
        <p:spPr bwMode="auto">
          <a:xfrm>
            <a:off x="523875" y="1150463"/>
            <a:ext cx="809625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  <a:ea typeface="+mn-ea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+mn-lt"/>
                <a:ea typeface="+mn-ea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spcBef>
                <a:spcPts val="600"/>
              </a:spcBef>
              <a:buNone/>
              <a:defRPr/>
            </a:pPr>
            <a:r>
              <a:rPr lang="zh-CN" altLang="en-US" sz="1800" b="1" dirty="0" smtClean="0">
                <a:solidFill>
                  <a:srgbClr val="00B050"/>
                </a:solidFill>
                <a:latin typeface="宋体" pitchFamily="2" charset="-122"/>
              </a:rPr>
              <a:t>简要描述来校后加入或组建的团队、拟开展的研究、对外合作等方面的内容，拟申请的研究项目题目与内容、发表刊物的级别与水平等；教学为主型教师则阐述专业、课程、学生培养等方面的工作计划。</a:t>
            </a:r>
            <a:endParaRPr lang="en-US" altLang="zh-CN" sz="1600" b="1" dirty="0">
              <a:solidFill>
                <a:srgbClr val="00B050"/>
              </a:solidFill>
              <a:latin typeface="仿宋_GB2312" pitchFamily="49" charset="-122"/>
              <a:ea typeface="仿宋_GB2312" pitchFamily="49" charset="-122"/>
            </a:endParaRPr>
          </a:p>
          <a:p>
            <a:pPr marL="0" indent="0">
              <a:spcBef>
                <a:spcPts val="600"/>
              </a:spcBef>
              <a:buFont typeface="Wingdings" pitchFamily="2" charset="2"/>
              <a:buNone/>
              <a:defRPr/>
            </a:pPr>
            <a:endParaRPr lang="zh-CN" altLang="en-US" sz="1800" b="1" dirty="0" smtClean="0">
              <a:solidFill>
                <a:srgbClr val="00B050"/>
              </a:solidFill>
              <a:latin typeface="仿宋_GB2312" pitchFamily="49" charset="-122"/>
              <a:ea typeface="仿宋_GB2312" pitchFamily="49" charset="-122"/>
              <a:cs typeface="Arial Unicode MS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7142508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 219"/>
          <p:cNvSpPr/>
          <p:nvPr/>
        </p:nvSpPr>
        <p:spPr>
          <a:xfrm>
            <a:off x="312181" y="487798"/>
            <a:ext cx="2008030" cy="433070"/>
          </a:xfrm>
          <a:prstGeom prst="roundRect">
            <a:avLst>
              <a:gd name="adj" fmla="val 50000"/>
            </a:avLst>
          </a:prstGeom>
          <a:solidFill>
            <a:srgbClr val="00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000">
              <a:solidFill>
                <a:srgbClr val="FFFFFF"/>
              </a:solidFill>
            </a:endParaRPr>
          </a:p>
        </p:txBody>
      </p:sp>
      <p:sp>
        <p:nvSpPr>
          <p:cNvPr id="48" name="文本框 47"/>
          <p:cNvSpPr txBox="1"/>
          <p:nvPr/>
        </p:nvSpPr>
        <p:spPr>
          <a:xfrm>
            <a:off x="530334" y="499794"/>
            <a:ext cx="2618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000" b="1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工作条件要求</a:t>
            </a:r>
            <a:endParaRPr kumimoji="1" lang="zh-CN" altLang="en-US" sz="2000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副标题 2"/>
          <p:cNvSpPr>
            <a:spLocks noGrp="1"/>
          </p:cNvSpPr>
          <p:nvPr/>
        </p:nvSpPr>
        <p:spPr bwMode="auto">
          <a:xfrm>
            <a:off x="530334" y="1161068"/>
            <a:ext cx="77724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sz="2600">
                <a:solidFill>
                  <a:schemeClr val="tx1"/>
                </a:solidFill>
                <a:latin typeface="+mn-lt"/>
                <a:ea typeface="+mn-ea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sz="2300">
                <a:solidFill>
                  <a:schemeClr val="tx1"/>
                </a:solidFill>
                <a:latin typeface="+mn-lt"/>
                <a:ea typeface="+mn-ea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828800" indent="0" algn="ctr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286000" indent="0" algn="ctr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743200" indent="0" algn="ctr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200400" indent="0" algn="ctr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657600" indent="0" algn="ctr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algn="l">
              <a:lnSpc>
                <a:spcPct val="150000"/>
              </a:lnSpc>
              <a:buFont typeface="Wingdings" pitchFamily="2" charset="2"/>
              <a:buChar char="p"/>
            </a:pPr>
            <a:r>
              <a:rPr lang="zh-CN" altLang="en-US" sz="2000" b="1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职称</a:t>
            </a:r>
            <a:r>
              <a:rPr lang="zh-CN" altLang="en-US" sz="2000" b="1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sym typeface="Wingdings" panose="05000000000000000000" pitchFamily="2" charset="2"/>
              </a:rPr>
              <a:t>：</a:t>
            </a:r>
            <a:r>
              <a:rPr lang="en-US" altLang="zh-CN" sz="2000" b="1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sym typeface="Wingdings" panose="05000000000000000000" pitchFamily="2" charset="2"/>
              </a:rPr>
              <a:t>****</a:t>
            </a:r>
            <a:endParaRPr lang="zh-CN" altLang="en-US" sz="2000" b="1" dirty="0" smtClean="0">
              <a:solidFill>
                <a:srgbClr val="000099"/>
              </a:solidFill>
              <a:latin typeface="仿宋_GB2312" pitchFamily="49" charset="-122"/>
              <a:ea typeface="仿宋_GB2312" pitchFamily="49" charset="-122"/>
            </a:endParaRPr>
          </a:p>
          <a:p>
            <a:pPr algn="l">
              <a:lnSpc>
                <a:spcPct val="150000"/>
              </a:lnSpc>
              <a:buFont typeface="Wingdings" pitchFamily="2" charset="2"/>
              <a:buChar char="p"/>
            </a:pPr>
            <a:r>
              <a:rPr lang="zh-CN" altLang="en-US" sz="2000" b="1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实验室建设与科研启动经费：</a:t>
            </a:r>
            <a:r>
              <a:rPr lang="zh-CN" altLang="en-US" sz="2000" b="1" dirty="0" smtClean="0">
                <a:solidFill>
                  <a:srgbClr val="000099"/>
                </a:solidFill>
                <a:latin typeface="仿宋_GB2312" pitchFamily="49" charset="-122"/>
                <a:ea typeface="仿宋_GB2312" pitchFamily="49" charset="-122"/>
              </a:rPr>
              <a:t> **</a:t>
            </a:r>
            <a:r>
              <a:rPr lang="en-US" altLang="zh-CN" sz="2000" b="1" dirty="0" smtClean="0">
                <a:solidFill>
                  <a:srgbClr val="000099"/>
                </a:solidFill>
                <a:latin typeface="仿宋_GB2312" pitchFamily="49" charset="-122"/>
                <a:ea typeface="仿宋_GB2312" pitchFamily="49" charset="-122"/>
              </a:rPr>
              <a:t>**</a:t>
            </a:r>
            <a:r>
              <a:rPr lang="zh-CN" altLang="en-US" sz="2000" b="1" dirty="0" smtClean="0">
                <a:solidFill>
                  <a:srgbClr val="000099"/>
                </a:solidFill>
                <a:latin typeface="仿宋_GB2312" pitchFamily="49" charset="-122"/>
                <a:ea typeface="仿宋_GB2312" pitchFamily="49" charset="-122"/>
              </a:rPr>
              <a:t>万元</a:t>
            </a:r>
          </a:p>
          <a:p>
            <a:pPr algn="l">
              <a:lnSpc>
                <a:spcPct val="150000"/>
              </a:lnSpc>
              <a:buFont typeface="Wingdings" pitchFamily="2" charset="2"/>
              <a:buChar char="p"/>
            </a:pPr>
            <a:r>
              <a:rPr lang="zh-CN" altLang="en-US" sz="2000" b="1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拟建实验室面积</a:t>
            </a:r>
            <a:r>
              <a:rPr lang="zh-CN" altLang="en-US" sz="2000" b="1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sym typeface="Wingdings" panose="05000000000000000000" pitchFamily="2" charset="2"/>
              </a:rPr>
              <a:t>：</a:t>
            </a:r>
            <a:r>
              <a:rPr lang="en-US" altLang="zh-CN" sz="2000" b="1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sym typeface="Wingdings" panose="05000000000000000000" pitchFamily="2" charset="2"/>
              </a:rPr>
              <a:t>****m</a:t>
            </a:r>
            <a:r>
              <a:rPr lang="en-US" altLang="zh-CN" sz="2000" b="1" baseline="300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sym typeface="Wingdings" panose="05000000000000000000" pitchFamily="2" charset="2"/>
              </a:rPr>
              <a:t>2</a:t>
            </a:r>
            <a:endParaRPr lang="en-US" altLang="zh-CN" sz="2000" b="1" baseline="30000" dirty="0" smtClean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  <a:p>
            <a:pPr algn="l">
              <a:lnSpc>
                <a:spcPct val="150000"/>
              </a:lnSpc>
              <a:buFont typeface="Wingdings" pitchFamily="2" charset="2"/>
              <a:buChar char="p"/>
            </a:pPr>
            <a:r>
              <a:rPr lang="zh-CN" altLang="en-US" sz="2000" b="1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关键共享实验设备：</a:t>
            </a:r>
            <a:endParaRPr lang="en-US" altLang="zh-CN" sz="2000" b="1" dirty="0" smtClean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  <a:p>
            <a:pPr algn="l">
              <a:lnSpc>
                <a:spcPct val="150000"/>
              </a:lnSpc>
              <a:buFont typeface="Wingdings" pitchFamily="2" charset="2"/>
              <a:buChar char="p"/>
            </a:pPr>
            <a:endParaRPr lang="en-US" altLang="zh-CN" sz="2400" b="1" dirty="0" smtClean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  <a:p>
            <a:pPr algn="l">
              <a:lnSpc>
                <a:spcPct val="150000"/>
              </a:lnSpc>
            </a:pPr>
            <a:endParaRPr lang="en-US" altLang="zh-CN" sz="2000" b="1" dirty="0" smtClean="0">
              <a:solidFill>
                <a:srgbClr val="000099"/>
              </a:solidFill>
              <a:latin typeface="仿宋" pitchFamily="49" charset="-122"/>
              <a:ea typeface="仿宋" pitchFamily="49" charset="-12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209144" y="603315"/>
            <a:ext cx="388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rgbClr val="00B050"/>
                </a:solidFill>
              </a:rPr>
              <a:t>D</a:t>
            </a:r>
            <a:r>
              <a:rPr lang="zh-CN" altLang="en-US" dirty="0" smtClean="0">
                <a:solidFill>
                  <a:srgbClr val="00B050"/>
                </a:solidFill>
              </a:rPr>
              <a:t>类人才不需要填写此页</a:t>
            </a:r>
            <a:endParaRPr lang="zh-CN" altLang="en-US" dirty="0">
              <a:solidFill>
                <a:srgbClr val="00B050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3704734" y="2267020"/>
            <a:ext cx="51408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b="1" dirty="0">
                <a:solidFill>
                  <a:srgbClr val="00B050"/>
                </a:solidFill>
                <a:latin typeface="黑体" pitchFamily="49" charset="-122"/>
                <a:ea typeface="黑体" pitchFamily="49" charset="-122"/>
                <a:sym typeface="Wingdings" panose="05000000000000000000" pitchFamily="2" charset="2"/>
              </a:rPr>
              <a:t>（需要新建实验者填写此项）</a:t>
            </a:r>
            <a:endParaRPr lang="zh-CN" alt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87261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4"/>
          <p:cNvSpPr txBox="1"/>
          <p:nvPr/>
        </p:nvSpPr>
        <p:spPr>
          <a:xfrm>
            <a:off x="571832" y="957248"/>
            <a:ext cx="78481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zh-CN" alt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宁波工程学院人才引进答辩汇报</a:t>
            </a:r>
            <a:endParaRPr lang="zh-CN" altLang="en-US" sz="4000" b="1" noProof="1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  <a:sym typeface="微软雅黑" panose="020B0503020204020204" pitchFamily="34" charset="-122"/>
            </a:endParaRPr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033584"/>
              </p:ext>
            </p:extLst>
          </p:nvPr>
        </p:nvGraphicFramePr>
        <p:xfrm>
          <a:off x="1461155" y="2450968"/>
          <a:ext cx="6174556" cy="317500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872739"/>
                <a:gridCol w="4301817"/>
              </a:tblGrid>
              <a:tr h="523447">
                <a:tc>
                  <a:txBody>
                    <a:bodyPr/>
                    <a:lstStyle/>
                    <a:p>
                      <a:pPr algn="ctr">
                        <a:lnSpc>
                          <a:spcPts val="5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申</a:t>
                      </a:r>
                      <a:r>
                        <a:rPr lang="en-US" altLang="zh-CN" sz="24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  </a:t>
                      </a:r>
                      <a:r>
                        <a:rPr lang="zh-CN" sz="24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请</a:t>
                      </a:r>
                      <a:r>
                        <a:rPr lang="en-US" altLang="zh-CN" sz="24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  </a:t>
                      </a:r>
                      <a:r>
                        <a:rPr lang="zh-CN" sz="24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人：</a:t>
                      </a:r>
                      <a:endParaRPr lang="zh-CN" sz="14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000"/>
                        </a:lnSpc>
                        <a:spcAft>
                          <a:spcPts val="0"/>
                        </a:spcAft>
                      </a:pPr>
                      <a:r>
                        <a:rPr lang="zh-CN" sz="2400" b="1" kern="100" dirty="0">
                          <a:solidFill>
                            <a:schemeClr val="tx1"/>
                          </a:solidFill>
                          <a:effectLst/>
                        </a:rPr>
                        <a:t>张</a:t>
                      </a:r>
                      <a:r>
                        <a:rPr lang="en-US" sz="2400" b="1" kern="100" dirty="0">
                          <a:solidFill>
                            <a:schemeClr val="tx1"/>
                          </a:solidFill>
                          <a:effectLst/>
                        </a:rPr>
                        <a:t>**</a:t>
                      </a:r>
                      <a:endParaRPr lang="zh-CN" sz="1400" b="1" kern="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</a:tr>
              <a:tr h="523447">
                <a:tc>
                  <a:txBody>
                    <a:bodyPr/>
                    <a:lstStyle/>
                    <a:p>
                      <a:pPr algn="ctr">
                        <a:lnSpc>
                          <a:spcPts val="5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一级学科：</a:t>
                      </a:r>
                      <a:endParaRPr lang="zh-CN" sz="14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2400" b="1" kern="100" dirty="0" smtClean="0">
                          <a:solidFill>
                            <a:schemeClr val="tx1"/>
                          </a:solidFill>
                          <a:effectLst/>
                        </a:rPr>
                        <a:t>****</a:t>
                      </a:r>
                      <a:endParaRPr lang="zh-CN" sz="1400" b="1" kern="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</a:tr>
              <a:tr h="523447">
                <a:tc>
                  <a:txBody>
                    <a:bodyPr/>
                    <a:lstStyle/>
                    <a:p>
                      <a:pPr algn="ctr">
                        <a:lnSpc>
                          <a:spcPts val="5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二级</a:t>
                      </a:r>
                      <a:r>
                        <a:rPr lang="zh-CN" sz="24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学科：</a:t>
                      </a:r>
                      <a:endParaRPr lang="zh-CN" sz="14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2400" b="1" kern="100" dirty="0" smtClean="0">
                          <a:solidFill>
                            <a:schemeClr val="tx1"/>
                          </a:solidFill>
                          <a:effectLst/>
                        </a:rPr>
                        <a:t>********</a:t>
                      </a:r>
                      <a:endParaRPr lang="zh-CN" sz="1400" b="1" kern="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</a:tr>
              <a:tr h="523447">
                <a:tc>
                  <a:txBody>
                    <a:bodyPr/>
                    <a:lstStyle/>
                    <a:p>
                      <a:pPr algn="ctr">
                        <a:lnSpc>
                          <a:spcPts val="5000"/>
                        </a:lnSpc>
                        <a:spcAft>
                          <a:spcPts val="0"/>
                        </a:spcAft>
                      </a:pPr>
                      <a:r>
                        <a:rPr lang="zh-CN" sz="24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申请</a:t>
                      </a:r>
                      <a:r>
                        <a:rPr lang="zh-CN" sz="24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学院：</a:t>
                      </a:r>
                      <a:endParaRPr lang="zh-CN" sz="14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2400" b="1" kern="100" dirty="0" smtClean="0">
                          <a:solidFill>
                            <a:schemeClr val="tx1"/>
                          </a:solidFill>
                          <a:effectLst/>
                        </a:rPr>
                        <a:t>**</a:t>
                      </a:r>
                      <a:r>
                        <a:rPr lang="zh-CN" sz="2400" b="1" kern="100" dirty="0" smtClean="0">
                          <a:solidFill>
                            <a:schemeClr val="tx1"/>
                          </a:solidFill>
                          <a:effectLst/>
                        </a:rPr>
                        <a:t>学院</a:t>
                      </a:r>
                      <a:endParaRPr lang="zh-CN" sz="1400" b="1" kern="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</a:tr>
              <a:tr h="523447">
                <a:tc>
                  <a:txBody>
                    <a:bodyPr/>
                    <a:lstStyle/>
                    <a:p>
                      <a:pPr algn="ctr">
                        <a:lnSpc>
                          <a:spcPts val="5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4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人才</a:t>
                      </a:r>
                      <a:r>
                        <a:rPr lang="zh-CN" sz="2400" kern="100" dirty="0" smtClean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类别</a:t>
                      </a:r>
                      <a:r>
                        <a:rPr lang="zh-CN" sz="2400" kern="100" dirty="0"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：</a:t>
                      </a:r>
                      <a:endParaRPr lang="zh-CN" sz="1400" kern="100" dirty="0"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000"/>
                        </a:lnSpc>
                        <a:spcAft>
                          <a:spcPts val="0"/>
                        </a:spcAft>
                      </a:pPr>
                      <a:r>
                        <a:rPr lang="zh-CN" sz="2400" b="1" kern="100" dirty="0">
                          <a:solidFill>
                            <a:schemeClr val="tx1"/>
                          </a:solidFill>
                          <a:effectLst/>
                        </a:rPr>
                        <a:t>学术带头人（</a:t>
                      </a:r>
                      <a:r>
                        <a:rPr lang="en-US" sz="2400" b="1" kern="100" dirty="0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r>
                        <a:rPr lang="zh-CN" sz="2400" b="1" kern="100" dirty="0" smtClean="0">
                          <a:solidFill>
                            <a:schemeClr val="tx1"/>
                          </a:solidFill>
                          <a:effectLst/>
                        </a:rPr>
                        <a:t>）</a:t>
                      </a:r>
                      <a:endParaRPr lang="zh-CN" sz="1400" b="1" kern="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11" name="矩形 10"/>
          <p:cNvSpPr/>
          <p:nvPr/>
        </p:nvSpPr>
        <p:spPr>
          <a:xfrm>
            <a:off x="4164483" y="5565694"/>
            <a:ext cx="27238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>
                <a:solidFill>
                  <a:srgbClr val="00B050"/>
                </a:solidFill>
              </a:rPr>
              <a:t>（与</a:t>
            </a:r>
            <a:r>
              <a:rPr lang="zh-CN" altLang="en-US" dirty="0">
                <a:solidFill>
                  <a:srgbClr val="00B050"/>
                </a:solidFill>
              </a:rPr>
              <a:t>申请岗位对应填写）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8536735"/>
              </p:ext>
            </p:extLst>
          </p:nvPr>
        </p:nvGraphicFramePr>
        <p:xfrm>
          <a:off x="694596" y="1512537"/>
          <a:ext cx="8053478" cy="210312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840456"/>
                <a:gridCol w="5213022"/>
              </a:tblGrid>
              <a:tr h="370840">
                <a:tc>
                  <a:txBody>
                    <a:bodyPr/>
                    <a:lstStyle/>
                    <a:p>
                      <a:r>
                        <a:rPr lang="zh-CN" altLang="en-US" sz="20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本科（</a:t>
                      </a:r>
                      <a:r>
                        <a:rPr lang="en-US" altLang="zh-CN" sz="20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****—****</a:t>
                      </a:r>
                      <a:r>
                        <a:rPr lang="zh-CN" altLang="en-US" sz="20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年）</a:t>
                      </a:r>
                      <a:endParaRPr lang="zh-CN" altLang="en-US" sz="20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zh-CN" altLang="zh-CN" sz="20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××</a:t>
                      </a:r>
                      <a:r>
                        <a:rPr lang="zh-CN" altLang="en-US" sz="20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大学</a:t>
                      </a:r>
                      <a:r>
                        <a:rPr lang="zh-CN" altLang="zh-CN" sz="20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××</a:t>
                      </a:r>
                      <a:r>
                        <a:rPr lang="zh-CN" altLang="en-US" sz="20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专业</a:t>
                      </a:r>
                      <a:endParaRPr lang="zh-CN" altLang="en-US" sz="20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20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硕士（</a:t>
                      </a:r>
                      <a:r>
                        <a:rPr lang="en-US" altLang="zh-CN" sz="20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20**—20**</a:t>
                      </a:r>
                      <a:r>
                        <a:rPr lang="zh-CN" altLang="en-US" sz="20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年）</a:t>
                      </a:r>
                      <a:endParaRPr lang="zh-CN" altLang="en-US" sz="20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zh-CN" altLang="zh-CN" sz="20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××</a:t>
                      </a:r>
                      <a:r>
                        <a:rPr lang="zh-CN" altLang="en-US" sz="20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大学</a:t>
                      </a:r>
                      <a:r>
                        <a:rPr lang="zh-CN" altLang="zh-CN" sz="20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××</a:t>
                      </a:r>
                      <a:r>
                        <a:rPr lang="zh-CN" altLang="en-US" sz="20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专业</a:t>
                      </a:r>
                      <a:endParaRPr lang="zh-CN" altLang="en-US" sz="20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20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博士（</a:t>
                      </a:r>
                      <a:r>
                        <a:rPr lang="en-US" altLang="zh-CN" sz="20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20**—20**</a:t>
                      </a:r>
                      <a:r>
                        <a:rPr lang="zh-CN" altLang="en-US" sz="20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年）</a:t>
                      </a:r>
                      <a:endParaRPr lang="zh-CN" altLang="en-US" sz="20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××</a:t>
                      </a:r>
                      <a:r>
                        <a:rPr lang="zh-CN" altLang="en-US" sz="20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大学</a:t>
                      </a:r>
                      <a:r>
                        <a:rPr lang="zh-CN" altLang="zh-CN" sz="20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××</a:t>
                      </a:r>
                      <a:r>
                        <a:rPr lang="zh-CN" altLang="en-US" sz="20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专业</a:t>
                      </a:r>
                      <a:endParaRPr lang="en-US" altLang="zh-CN" sz="2000" kern="1200" dirty="0" smtClean="0">
                        <a:solidFill>
                          <a:schemeClr val="tx1"/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000" kern="1200" dirty="0" smtClean="0">
                          <a:solidFill>
                            <a:srgbClr val="00B05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（海外高校需注</a:t>
                      </a:r>
                      <a:r>
                        <a:rPr lang="zh-CN" altLang="en-US" sz="2000" kern="1200" dirty="0" smtClean="0">
                          <a:solidFill>
                            <a:srgbClr val="00B05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名大学外文名称</a:t>
                      </a:r>
                      <a:r>
                        <a:rPr lang="zh-CN" altLang="en-US" sz="2000" kern="1200" dirty="0" smtClean="0">
                          <a:solidFill>
                            <a:srgbClr val="00B05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及专业，例如：</a:t>
                      </a:r>
                      <a:r>
                        <a:rPr lang="en-US" altLang="zh-CN" sz="2000" kern="1200" dirty="0" smtClean="0">
                          <a:solidFill>
                            <a:srgbClr val="00B05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University of California, San </a:t>
                      </a:r>
                      <a:r>
                        <a:rPr lang="en-US" altLang="zh-CN" sz="2000" kern="1200" dirty="0" smtClean="0">
                          <a:solidFill>
                            <a:srgbClr val="00B05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Diego</a:t>
                      </a:r>
                      <a:r>
                        <a:rPr lang="zh-CN" altLang="en-US" sz="2000" kern="1200" dirty="0" smtClean="0">
                          <a:solidFill>
                            <a:srgbClr val="00B05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；</a:t>
                      </a:r>
                      <a:r>
                        <a:rPr lang="en-US" altLang="zh-CN" sz="2000" kern="1200" dirty="0" smtClean="0">
                          <a:solidFill>
                            <a:srgbClr val="00B05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 </a:t>
                      </a:r>
                      <a:r>
                        <a:rPr lang="en-US" altLang="zh-CN" sz="2000" kern="1200" dirty="0" smtClean="0">
                          <a:solidFill>
                            <a:srgbClr val="00B05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Mathematics, Probability </a:t>
                      </a:r>
                      <a:r>
                        <a:rPr lang="en-US" altLang="zh-CN" sz="2000" kern="1200" dirty="0" smtClean="0">
                          <a:solidFill>
                            <a:srgbClr val="00B05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Theory</a:t>
                      </a:r>
                      <a:r>
                        <a:rPr lang="zh-CN" altLang="en-US" sz="2000" kern="1200" dirty="0" smtClean="0">
                          <a:solidFill>
                            <a:srgbClr val="00B05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；</a:t>
                      </a:r>
                      <a:r>
                        <a:rPr lang="en-US" altLang="zh-CN" sz="2000" kern="1200" dirty="0" smtClean="0">
                          <a:solidFill>
                            <a:srgbClr val="00B05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Ph.D</a:t>
                      </a:r>
                      <a:r>
                        <a:rPr lang="en-US" altLang="zh-CN" sz="2000" kern="1200" dirty="0" smtClean="0">
                          <a:solidFill>
                            <a:srgbClr val="00B05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.</a:t>
                      </a:r>
                      <a:r>
                        <a:rPr lang="zh-CN" altLang="en-US" sz="2000" kern="1200" dirty="0" smtClean="0">
                          <a:solidFill>
                            <a:srgbClr val="00B05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）</a:t>
                      </a:r>
                      <a:endParaRPr lang="zh-CN" altLang="en-US" sz="2000" dirty="0">
                        <a:solidFill>
                          <a:srgbClr val="00B050"/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pSp>
        <p:nvGrpSpPr>
          <p:cNvPr id="46" name="组合 45"/>
          <p:cNvGrpSpPr/>
          <p:nvPr/>
        </p:nvGrpSpPr>
        <p:grpSpPr>
          <a:xfrm>
            <a:off x="535923" y="868367"/>
            <a:ext cx="1754472" cy="433070"/>
            <a:chOff x="142102" y="1141917"/>
            <a:chExt cx="2675862" cy="433070"/>
          </a:xfrm>
        </p:grpSpPr>
        <p:sp>
          <p:nvSpPr>
            <p:cNvPr id="47" name=" 219"/>
            <p:cNvSpPr/>
            <p:nvPr/>
          </p:nvSpPr>
          <p:spPr>
            <a:xfrm>
              <a:off x="142102" y="1141917"/>
              <a:ext cx="2675862" cy="433070"/>
            </a:xfrm>
            <a:prstGeom prst="roundRect">
              <a:avLst>
                <a:gd name="adj" fmla="val 50000"/>
              </a:avLst>
            </a:prstGeom>
            <a:solidFill>
              <a:srgbClr val="00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2000">
                <a:solidFill>
                  <a:srgbClr val="FFFFFF"/>
                </a:solidFill>
              </a:endParaRPr>
            </a:p>
          </p:txBody>
        </p:sp>
        <p:sp>
          <p:nvSpPr>
            <p:cNvPr id="48" name="文本框 47"/>
            <p:cNvSpPr txBox="1"/>
            <p:nvPr/>
          </p:nvSpPr>
          <p:spPr>
            <a:xfrm>
              <a:off x="384107" y="1153913"/>
              <a:ext cx="10782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zh-CN" altLang="en-US" sz="2000" b="1" dirty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教育经历</a:t>
              </a:r>
            </a:p>
          </p:txBody>
        </p:sp>
      </p:grpSp>
      <p:graphicFrame>
        <p:nvGraphicFramePr>
          <p:cNvPr id="20" name="表格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6993512"/>
              </p:ext>
            </p:extLst>
          </p:nvPr>
        </p:nvGraphicFramePr>
        <p:xfrm>
          <a:off x="771582" y="4021638"/>
          <a:ext cx="8053478" cy="179832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849070"/>
                <a:gridCol w="6204408"/>
              </a:tblGrid>
              <a:tr h="370840">
                <a:tc>
                  <a:txBody>
                    <a:bodyPr/>
                    <a:lstStyle/>
                    <a:p>
                      <a:r>
                        <a:rPr lang="zh-CN" altLang="en-US" sz="20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博士论文题目：</a:t>
                      </a:r>
                      <a:endParaRPr lang="zh-CN" altLang="en-US" sz="20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000" kern="1200" dirty="0" smtClean="0">
                          <a:solidFill>
                            <a:srgbClr val="00B05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（中外文均可，如果非英文，加注翻译后的中文或英文）</a:t>
                      </a:r>
                      <a:endParaRPr lang="zh-CN" altLang="en-US" sz="2000" kern="1200" dirty="0">
                        <a:solidFill>
                          <a:srgbClr val="00B050"/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zh-CN" altLang="en-US" sz="20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CN" altLang="en-US" sz="20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博士阶段导师：</a:t>
                      </a: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20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×××</a:t>
                      </a:r>
                      <a:r>
                        <a:rPr lang="en-US" altLang="zh-CN" sz="2000" kern="1200" dirty="0" smtClean="0">
                          <a:solidFill>
                            <a:srgbClr val="00B05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(</a:t>
                      </a:r>
                      <a:r>
                        <a:rPr lang="zh-CN" altLang="en-US" sz="2000" kern="1200" dirty="0" smtClean="0">
                          <a:solidFill>
                            <a:srgbClr val="00B05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中国工程院院士、国家杰出青年科学基金获得者</a:t>
                      </a:r>
                      <a:r>
                        <a:rPr lang="en-US" altLang="zh-CN" sz="2000" kern="1200" dirty="0" smtClean="0">
                          <a:solidFill>
                            <a:srgbClr val="00B05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)</a:t>
                      </a:r>
                      <a:endParaRPr lang="zh-CN" altLang="en-US" sz="2000" dirty="0">
                        <a:solidFill>
                          <a:srgbClr val="00B050"/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8446099"/>
              </p:ext>
            </p:extLst>
          </p:nvPr>
        </p:nvGraphicFramePr>
        <p:xfrm>
          <a:off x="450198" y="1132511"/>
          <a:ext cx="8476986" cy="3137831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198734"/>
                <a:gridCol w="6278252"/>
              </a:tblGrid>
              <a:tr h="641831">
                <a:tc>
                  <a:txBody>
                    <a:bodyPr/>
                    <a:lstStyle/>
                    <a:p>
                      <a:r>
                        <a:rPr lang="en-US" altLang="zh-CN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19**-19**</a:t>
                      </a:r>
                      <a:endParaRPr lang="zh-CN" altLang="en-US" sz="2400" kern="1200" dirty="0">
                        <a:solidFill>
                          <a:schemeClr val="tx1"/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  <a:cs typeface="+mn-cs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*****</a:t>
                      </a:r>
                      <a:r>
                        <a:rPr lang="zh-CN" altLang="en-US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大学</a:t>
                      </a:r>
                      <a:r>
                        <a:rPr lang="en-US" altLang="zh-CN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**</a:t>
                      </a:r>
                      <a:r>
                        <a:rPr lang="zh-CN" altLang="en-US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重点</a:t>
                      </a:r>
                      <a:r>
                        <a:rPr lang="zh-CN" altLang="zh-CN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实验室</a:t>
                      </a:r>
                      <a:r>
                        <a:rPr lang="en-US" altLang="zh-CN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 </a:t>
                      </a: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博士后</a:t>
                      </a:r>
                      <a:endParaRPr lang="en-US" altLang="zh-CN" sz="2400" kern="1200" dirty="0">
                        <a:solidFill>
                          <a:schemeClr val="tx1"/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50743">
                <a:tc>
                  <a:txBody>
                    <a:bodyPr/>
                    <a:lstStyle/>
                    <a:p>
                      <a:r>
                        <a:rPr lang="en-US" altLang="zh-CN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19**-20**</a:t>
                      </a:r>
                      <a:endParaRPr lang="zh-CN" altLang="en-US" sz="2400" kern="1200" dirty="0">
                        <a:solidFill>
                          <a:schemeClr val="tx1"/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  <a:cs typeface="+mn-cs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*********</a:t>
                      </a:r>
                      <a:r>
                        <a:rPr lang="zh-CN" altLang="en-US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公司</a:t>
                      </a:r>
                      <a:r>
                        <a:rPr lang="en-US" altLang="zh-CN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 </a:t>
                      </a:r>
                      <a:r>
                        <a:rPr lang="zh-CN" altLang="zh-CN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研发</a:t>
                      </a:r>
                      <a:r>
                        <a:rPr lang="zh-CN" altLang="en-US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工程师</a:t>
                      </a:r>
                      <a:endParaRPr lang="en-US" altLang="zh-CN" sz="2400" kern="1200" dirty="0">
                        <a:solidFill>
                          <a:schemeClr val="tx1"/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04229">
                <a:tc>
                  <a:txBody>
                    <a:bodyPr/>
                    <a:lstStyle/>
                    <a:p>
                      <a:r>
                        <a:rPr lang="en-US" altLang="zh-CN" sz="24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20**-20**</a:t>
                      </a:r>
                      <a:endParaRPr lang="zh-CN" altLang="en-US" sz="24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****</a:t>
                      </a:r>
                      <a:r>
                        <a:rPr lang="zh-CN" altLang="en-US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大学</a:t>
                      </a:r>
                      <a:r>
                        <a:rPr lang="en-US" altLang="zh-CN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****</a:t>
                      </a:r>
                      <a:r>
                        <a:rPr lang="zh-CN" altLang="en-US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学院   副教授</a:t>
                      </a:r>
                      <a:endParaRPr lang="zh-CN" altLang="en-US" sz="2400" kern="1200" dirty="0">
                        <a:solidFill>
                          <a:schemeClr val="tx1"/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0514">
                <a:tc>
                  <a:txBody>
                    <a:bodyPr/>
                    <a:lstStyle/>
                    <a:p>
                      <a:r>
                        <a:rPr lang="en-US" altLang="zh-CN" sz="24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20**-</a:t>
                      </a:r>
                      <a:r>
                        <a:rPr lang="zh-CN" altLang="en-US" sz="2400" dirty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至今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****</a:t>
                      </a:r>
                      <a:r>
                        <a:rPr lang="zh-CN" altLang="en-US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大学</a:t>
                      </a:r>
                      <a:r>
                        <a:rPr lang="en-US" altLang="zh-CN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****</a:t>
                      </a:r>
                      <a:r>
                        <a:rPr lang="zh-CN" altLang="en-US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学院   教授</a:t>
                      </a:r>
                      <a:endParaRPr lang="zh-CN" altLang="en-US" sz="2400" kern="1200" dirty="0">
                        <a:solidFill>
                          <a:schemeClr val="tx1"/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0514"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重要学术兼职</a:t>
                      </a:r>
                      <a:endParaRPr lang="zh-CN" altLang="en-US" sz="2400" dirty="0"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***学会</a:t>
                      </a:r>
                      <a:r>
                        <a:rPr lang="en-US" altLang="zh-CN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**</a:t>
                      </a:r>
                      <a:r>
                        <a:rPr lang="zh-CN" altLang="en-US" sz="2400" kern="1200" dirty="0" smtClean="0">
                          <a:solidFill>
                            <a:schemeClr val="tx1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  <a:cs typeface="+mn-cs"/>
                        </a:rPr>
                        <a:t>分会副理事长，***期刊副主编</a:t>
                      </a:r>
                      <a:endParaRPr lang="zh-CN" altLang="en-US" sz="2400" kern="1200" dirty="0">
                        <a:solidFill>
                          <a:schemeClr val="tx1"/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pSp>
        <p:nvGrpSpPr>
          <p:cNvPr id="5" name="组合 4"/>
          <p:cNvGrpSpPr/>
          <p:nvPr/>
        </p:nvGrpSpPr>
        <p:grpSpPr>
          <a:xfrm>
            <a:off x="535923" y="548052"/>
            <a:ext cx="1754472" cy="433070"/>
            <a:chOff x="142102" y="1141917"/>
            <a:chExt cx="2675862" cy="433070"/>
          </a:xfrm>
        </p:grpSpPr>
        <p:sp>
          <p:nvSpPr>
            <p:cNvPr id="6" name=" 219"/>
            <p:cNvSpPr/>
            <p:nvPr/>
          </p:nvSpPr>
          <p:spPr>
            <a:xfrm>
              <a:off x="142102" y="1141917"/>
              <a:ext cx="2675862" cy="433070"/>
            </a:xfrm>
            <a:prstGeom prst="roundRect">
              <a:avLst>
                <a:gd name="adj" fmla="val 50000"/>
              </a:avLst>
            </a:prstGeom>
            <a:solidFill>
              <a:srgbClr val="00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 sz="2000" b="1">
                <a:solidFill>
                  <a:srgbClr val="FFFFFF"/>
                </a:solidFill>
              </a:endParaRPr>
            </a:p>
          </p:txBody>
        </p:sp>
        <p:sp>
          <p:nvSpPr>
            <p:cNvPr id="7" name="文本框 51"/>
            <p:cNvSpPr txBox="1"/>
            <p:nvPr/>
          </p:nvSpPr>
          <p:spPr>
            <a:xfrm>
              <a:off x="384106" y="1153913"/>
              <a:ext cx="1846348" cy="400110"/>
            </a:xfrm>
            <a:prstGeom prst="rect">
              <a:avLst/>
            </a:prstGeom>
            <a:solidFill>
              <a:srgbClr val="00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ctr" fontAlgn="auto">
                <a:spcBef>
                  <a:spcPts val="0"/>
                </a:spcBef>
                <a:spcAft>
                  <a:spcPts val="0"/>
                </a:spcAft>
                <a:defRPr sz="2000">
                  <a:solidFill>
                    <a:srgbClr val="FFFFFF"/>
                  </a:solidFill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lt1"/>
                  </a:solidFill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lt1"/>
                  </a:solidFill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lt1"/>
                  </a:solidFill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lang="zh-CN" altLang="en-US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工作经历</a:t>
              </a:r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535923" y="4450749"/>
            <a:ext cx="1754472" cy="433070"/>
            <a:chOff x="142102" y="1141917"/>
            <a:chExt cx="2675862" cy="433070"/>
          </a:xfrm>
        </p:grpSpPr>
        <p:sp>
          <p:nvSpPr>
            <p:cNvPr id="9" name=" 219"/>
            <p:cNvSpPr/>
            <p:nvPr/>
          </p:nvSpPr>
          <p:spPr>
            <a:xfrm>
              <a:off x="142102" y="1141917"/>
              <a:ext cx="2675862" cy="433070"/>
            </a:xfrm>
            <a:prstGeom prst="roundRect">
              <a:avLst>
                <a:gd name="adj" fmla="val 50000"/>
              </a:avLst>
            </a:prstGeom>
            <a:solidFill>
              <a:srgbClr val="00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 sz="2000" b="1">
                <a:solidFill>
                  <a:srgbClr val="FFFFFF"/>
                </a:solidFill>
              </a:endParaRPr>
            </a:p>
          </p:txBody>
        </p:sp>
        <p:sp>
          <p:nvSpPr>
            <p:cNvPr id="10" name="文本框 51"/>
            <p:cNvSpPr txBox="1"/>
            <p:nvPr/>
          </p:nvSpPr>
          <p:spPr>
            <a:xfrm>
              <a:off x="384106" y="1153913"/>
              <a:ext cx="1846348" cy="400110"/>
            </a:xfrm>
            <a:prstGeom prst="rect">
              <a:avLst/>
            </a:prstGeom>
            <a:solidFill>
              <a:srgbClr val="00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ctr" fontAlgn="auto">
                <a:spcBef>
                  <a:spcPts val="0"/>
                </a:spcBef>
                <a:spcAft>
                  <a:spcPts val="0"/>
                </a:spcAft>
                <a:defRPr sz="2000">
                  <a:solidFill>
                    <a:srgbClr val="FFFFFF"/>
                  </a:solidFill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lt1"/>
                  </a:solidFill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lt1"/>
                  </a:solidFill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lt1"/>
                  </a:solidFill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lang="zh-CN" altLang="en-US" b="1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人才项目</a:t>
              </a:r>
              <a:endPara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1" name="矩形 10"/>
          <p:cNvSpPr/>
          <p:nvPr/>
        </p:nvSpPr>
        <p:spPr>
          <a:xfrm>
            <a:off x="694597" y="5227656"/>
            <a:ext cx="785551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（例如：**</a:t>
            </a:r>
            <a:r>
              <a:rPr lang="zh-CN" altLang="en-US" sz="2400" dirty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省自然科学基金杰出青年基金（</a:t>
            </a:r>
            <a:r>
              <a:rPr lang="en-US" altLang="zh-CN" sz="2400" dirty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2009</a:t>
            </a:r>
            <a:r>
              <a:rPr lang="zh-CN" altLang="en-US" sz="2400" dirty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）；国家杰出青年科学基金（</a:t>
            </a:r>
            <a:r>
              <a:rPr lang="en-US" altLang="zh-CN" sz="2400" dirty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2015</a:t>
            </a:r>
            <a:r>
              <a:rPr lang="zh-CN" altLang="en-US" sz="2400" dirty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）；国家万人计划（</a:t>
            </a:r>
            <a:r>
              <a:rPr lang="en-US" altLang="zh-CN" sz="2400" dirty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2017</a:t>
            </a:r>
            <a:r>
              <a:rPr lang="zh-CN" altLang="en-US" sz="2400" dirty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年））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16957" y="581012"/>
            <a:ext cx="59483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solidFill>
                  <a:srgbClr val="00B050"/>
                </a:solidFill>
              </a:rPr>
              <a:t>此处为全职工作，无全职工作经历者可不列此页。</a:t>
            </a:r>
            <a:endParaRPr lang="zh-CN" altLang="en-US" sz="2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57971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组合 45"/>
          <p:cNvGrpSpPr/>
          <p:nvPr/>
        </p:nvGrpSpPr>
        <p:grpSpPr>
          <a:xfrm>
            <a:off x="312181" y="487798"/>
            <a:ext cx="2412165" cy="433070"/>
            <a:chOff x="142102" y="1141917"/>
            <a:chExt cx="2675862" cy="433070"/>
          </a:xfrm>
        </p:grpSpPr>
        <p:sp>
          <p:nvSpPr>
            <p:cNvPr id="47" name=" 219"/>
            <p:cNvSpPr/>
            <p:nvPr/>
          </p:nvSpPr>
          <p:spPr>
            <a:xfrm>
              <a:off x="142102" y="1141917"/>
              <a:ext cx="2675862" cy="433070"/>
            </a:xfrm>
            <a:prstGeom prst="roundRect">
              <a:avLst>
                <a:gd name="adj" fmla="val 50000"/>
              </a:avLst>
            </a:prstGeom>
            <a:solidFill>
              <a:srgbClr val="00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2000">
                <a:solidFill>
                  <a:srgbClr val="FFFFFF"/>
                </a:solidFill>
              </a:endParaRPr>
            </a:p>
          </p:txBody>
        </p:sp>
        <p:sp>
          <p:nvSpPr>
            <p:cNvPr id="48" name="文本框 47"/>
            <p:cNvSpPr txBox="1"/>
            <p:nvPr/>
          </p:nvSpPr>
          <p:spPr>
            <a:xfrm>
              <a:off x="384106" y="1153913"/>
              <a:ext cx="191196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zh-CN" altLang="en-US" sz="2000" b="1" dirty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学术</a:t>
              </a:r>
              <a:r>
                <a:rPr kumimoji="1" lang="zh-CN" altLang="en-US" sz="2000" b="1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成就概述</a:t>
              </a:r>
              <a:endParaRPr kumimoji="1" lang="zh-CN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sp>
        <p:nvSpPr>
          <p:cNvPr id="20" name="文本框 19"/>
          <p:cNvSpPr txBox="1"/>
          <p:nvPr/>
        </p:nvSpPr>
        <p:spPr>
          <a:xfrm>
            <a:off x="312181" y="1314829"/>
            <a:ext cx="8426466" cy="5221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1000"/>
              </a:spcBef>
              <a:buClr>
                <a:srgbClr val="FF0000"/>
              </a:buClr>
              <a:buFont typeface="+mj-lt"/>
              <a:buAutoNum type="arabicPeriod"/>
            </a:pP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主持项目经费累计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达</a:t>
            </a:r>
            <a:r>
              <a:rPr lang="en-US" altLang="zh-CN" sz="2000" b="1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**</a:t>
            </a:r>
            <a:r>
              <a:rPr lang="zh-CN" altLang="en-US" sz="2000" b="1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万元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，其中国家自然科学基金项目</a:t>
            </a:r>
            <a:r>
              <a:rPr lang="en-US" altLang="zh-CN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**</a:t>
            </a:r>
            <a:r>
              <a:rPr lang="zh-CN" altLang="en-US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项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、重点攻关项目</a:t>
            </a:r>
            <a:r>
              <a:rPr lang="en-US" altLang="zh-CN" sz="2000" b="1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**</a:t>
            </a:r>
            <a:r>
              <a:rPr lang="zh-CN" altLang="en-US" sz="2000" b="1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项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、省杰青项目</a:t>
            </a:r>
            <a:r>
              <a:rPr lang="en-US" altLang="zh-CN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1</a:t>
            </a:r>
            <a:r>
              <a:rPr lang="zh-CN" altLang="en-US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项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。</a:t>
            </a:r>
            <a:endParaRPr lang="en-US" altLang="zh-CN" sz="2000" dirty="0">
              <a:solidFill>
                <a:srgbClr val="00B050"/>
              </a:solidFill>
              <a:latin typeface="黑体" panose="02010609060101010101" pitchFamily="49" charset="-122"/>
              <a:ea typeface="黑体" panose="02010609060101010101" pitchFamily="49" charset="-122"/>
              <a:sym typeface="华文楷体" panose="02010600040101010101" pitchFamily="2" charset="-122"/>
            </a:endParaRPr>
          </a:p>
          <a:p>
            <a:pPr marL="342900" indent="-342900" algn="just">
              <a:lnSpc>
                <a:spcPct val="150000"/>
              </a:lnSpc>
              <a:spcBef>
                <a:spcPts val="1000"/>
              </a:spcBef>
              <a:buClr>
                <a:srgbClr val="FF0000"/>
              </a:buClr>
              <a:buFont typeface="+mj-lt"/>
              <a:buAutoNum type="arabicPeriod"/>
            </a:pP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获国家奖</a:t>
            </a:r>
            <a:r>
              <a:rPr lang="en-US" altLang="zh-CN" sz="2000" b="1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**</a:t>
            </a:r>
            <a:r>
              <a:rPr lang="zh-CN" altLang="en-US" sz="2000" b="1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项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，</a:t>
            </a:r>
            <a:r>
              <a:rPr lang="zh-CN" altLang="en-US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国家科技进步</a:t>
            </a:r>
            <a:r>
              <a:rPr lang="zh-CN" altLang="en-US" sz="2000" b="1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二等奖（</a:t>
            </a:r>
            <a:r>
              <a:rPr lang="en-US" altLang="zh-CN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2015</a:t>
            </a:r>
            <a:r>
              <a:rPr lang="zh-CN" altLang="en-US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，排名第二）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；获省部级奖项</a:t>
            </a:r>
            <a:r>
              <a:rPr lang="en-US" altLang="zh-CN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*</a:t>
            </a:r>
            <a:r>
              <a:rPr lang="zh-CN" altLang="en-US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项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，</a:t>
            </a:r>
            <a:r>
              <a:rPr lang="zh-CN" altLang="en-US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省自然科学一等奖（</a:t>
            </a:r>
            <a:r>
              <a:rPr lang="en-US" altLang="zh-CN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2018</a:t>
            </a:r>
            <a:r>
              <a:rPr lang="zh-CN" altLang="en-US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，排名第一）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。</a:t>
            </a:r>
            <a:endParaRPr lang="en-US" altLang="zh-CN" sz="2000" dirty="0">
              <a:solidFill>
                <a:srgbClr val="00B050"/>
              </a:solidFill>
              <a:latin typeface="黑体" panose="02010609060101010101" pitchFamily="49" charset="-122"/>
              <a:ea typeface="黑体" panose="02010609060101010101" pitchFamily="49" charset="-122"/>
              <a:sym typeface="华文楷体" panose="02010600040101010101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ts val="1000"/>
              </a:spcBef>
              <a:buClr>
                <a:srgbClr val="FF0000"/>
              </a:buClr>
              <a:buFont typeface="+mj-lt"/>
              <a:buAutoNum type="arabicPeriod"/>
            </a:pP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授权</a:t>
            </a: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/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转让发明专利</a:t>
            </a:r>
            <a:r>
              <a:rPr lang="en-US" altLang="zh-CN" sz="2000" b="1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**</a:t>
            </a:r>
            <a:r>
              <a:rPr lang="zh-CN" altLang="en-US" sz="2000" b="1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项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，专利转让费共计</a:t>
            </a:r>
            <a:r>
              <a:rPr lang="en-US" altLang="zh-CN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**</a:t>
            </a:r>
            <a:r>
              <a:rPr lang="zh-CN" altLang="en-US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万元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，</a:t>
            </a:r>
            <a:r>
              <a:rPr lang="en-US" altLang="zh-CN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XX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专利产生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了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近</a:t>
            </a:r>
            <a:r>
              <a:rPr lang="en-US" altLang="zh-CN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**</a:t>
            </a:r>
            <a:r>
              <a:rPr lang="zh-CN" altLang="en-US" sz="2000" b="1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亿元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的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经济效益。</a:t>
            </a:r>
            <a:endParaRPr lang="en-US" altLang="zh-CN" sz="2000" dirty="0">
              <a:latin typeface="黑体" panose="02010609060101010101" pitchFamily="49" charset="-122"/>
              <a:ea typeface="黑体" panose="02010609060101010101" pitchFamily="49" charset="-122"/>
              <a:sym typeface="华文楷体" panose="02010600040101010101" pitchFamily="2" charset="-122"/>
            </a:endParaRPr>
          </a:p>
          <a:p>
            <a:pPr marL="342900" indent="-342900" algn="just">
              <a:lnSpc>
                <a:spcPct val="150000"/>
              </a:lnSpc>
              <a:spcBef>
                <a:spcPts val="1000"/>
              </a:spcBef>
              <a:buClr>
                <a:srgbClr val="FF0000"/>
              </a:buClr>
              <a:buFont typeface="+mj-lt"/>
              <a:buAutoNum type="arabicPeriod"/>
            </a:pP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在</a:t>
            </a: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Nature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、</a:t>
            </a: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PNAS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、</a:t>
            </a:r>
            <a:r>
              <a:rPr lang="en-US" altLang="zh-CN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****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等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国际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著名期刊发表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研究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论文</a:t>
            </a:r>
            <a:r>
              <a:rPr lang="en-US" altLang="zh-CN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**</a:t>
            </a:r>
            <a:r>
              <a:rPr lang="zh-CN" altLang="en-US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篇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，其中第一作者或通讯作者</a:t>
            </a:r>
            <a:r>
              <a:rPr lang="en-US" altLang="zh-CN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**</a:t>
            </a:r>
            <a:r>
              <a:rPr lang="zh-CN" altLang="en-US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篇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，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他引</a:t>
            </a:r>
            <a:r>
              <a:rPr lang="en-US" altLang="zh-CN" sz="2000" b="1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**</a:t>
            </a:r>
            <a:r>
              <a:rPr lang="zh-CN" altLang="en-US" sz="2000" b="1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多次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，</a:t>
            </a: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H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因子</a:t>
            </a:r>
            <a:r>
              <a:rPr lang="en-US" altLang="zh-CN" sz="2000" b="1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**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，著作</a:t>
            </a:r>
            <a:r>
              <a:rPr lang="en-US" altLang="zh-CN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**</a:t>
            </a:r>
            <a:r>
              <a:rPr lang="zh-CN" altLang="en-US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本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。</a:t>
            </a:r>
            <a:endParaRPr lang="en-US" altLang="zh-CN" sz="2000" dirty="0" smtClean="0">
              <a:latin typeface="黑体" panose="02010609060101010101" pitchFamily="49" charset="-122"/>
              <a:ea typeface="黑体" panose="02010609060101010101" pitchFamily="49" charset="-122"/>
              <a:sym typeface="华文楷体" panose="02010600040101010101" pitchFamily="2" charset="-122"/>
            </a:endParaRPr>
          </a:p>
          <a:p>
            <a:pPr algn="just">
              <a:lnSpc>
                <a:spcPct val="150000"/>
              </a:lnSpc>
              <a:spcBef>
                <a:spcPts val="1000"/>
              </a:spcBef>
              <a:buClr>
                <a:srgbClr val="FF0000"/>
              </a:buClr>
            </a:pP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 </a:t>
            </a:r>
            <a:r>
              <a:rPr lang="en-US" altLang="zh-CN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  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或以第一作者或通讯作者发表</a:t>
            </a:r>
            <a:r>
              <a:rPr lang="en-US" altLang="zh-CN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SCI/SSCI/A&amp;HCI/CSSCI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论文</a:t>
            </a:r>
            <a:r>
              <a:rPr lang="en-US" altLang="zh-CN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**</a:t>
            </a:r>
            <a:r>
              <a:rPr lang="zh-CN" altLang="en-US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篇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，其中按</a:t>
            </a:r>
            <a:r>
              <a:rPr lang="en-US" altLang="zh-CN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A</a:t>
            </a:r>
            <a:r>
              <a:rPr lang="zh-CN" altLang="en-US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类</a:t>
            </a:r>
            <a:r>
              <a:rPr lang="en-US" altLang="zh-CN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*</a:t>
            </a:r>
            <a:r>
              <a:rPr lang="zh-CN" altLang="en-US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篇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、</a:t>
            </a:r>
            <a:r>
              <a:rPr lang="en-US" altLang="zh-CN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B</a:t>
            </a:r>
            <a:r>
              <a:rPr lang="zh-CN" altLang="en-US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类</a:t>
            </a:r>
            <a:r>
              <a:rPr lang="en-US" altLang="zh-CN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**</a:t>
            </a:r>
            <a:r>
              <a:rPr lang="zh-CN" altLang="en-US" sz="20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篇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。</a:t>
            </a:r>
            <a:r>
              <a:rPr lang="zh-CN" altLang="en-US" sz="2000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（宁波工程学院分类办法）</a:t>
            </a:r>
            <a:endParaRPr lang="en-US" altLang="zh-CN" sz="2000" dirty="0">
              <a:solidFill>
                <a:srgbClr val="00B050"/>
              </a:solidFill>
              <a:latin typeface="黑体" panose="02010609060101010101" pitchFamily="49" charset="-122"/>
              <a:ea typeface="黑体" panose="02010609060101010101" pitchFamily="49" charset="-122"/>
              <a:sym typeface="华文楷体" panose="0201060004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8967" y="835810"/>
            <a:ext cx="8392802" cy="5348174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p"/>
            </a:pPr>
            <a:r>
              <a:rPr lang="zh-CN" altLang="en-US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前页说明：</a:t>
            </a:r>
            <a:r>
              <a:rPr lang="zh-CN" altLang="en-US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根据</a:t>
            </a:r>
            <a:r>
              <a:rPr lang="zh-CN" altLang="en-US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自身的实际情况</a:t>
            </a:r>
            <a:r>
              <a:rPr lang="zh-CN" altLang="en-US" dirty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描述</a:t>
            </a:r>
            <a:r>
              <a:rPr lang="zh-CN" altLang="en-US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，不求统一的格式，而重在表现出准确描述自身学术能力与学术</a:t>
            </a:r>
            <a:r>
              <a:rPr lang="zh-CN" altLang="en-US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贡献。应聘</a:t>
            </a:r>
            <a:r>
              <a:rPr lang="zh-CN" altLang="en-US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教学型的教师可列出教学相关内容与奖项，应聘研究型的列出学术成就，教学研究并重的岗位则两者</a:t>
            </a:r>
            <a:r>
              <a:rPr lang="zh-CN" altLang="en-US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兼顾；应届博士突出论文发表情况。</a:t>
            </a:r>
            <a:endParaRPr lang="en-US" altLang="zh-CN" dirty="0" smtClean="0">
              <a:solidFill>
                <a:srgbClr val="00B050"/>
              </a:solidFill>
              <a:latin typeface="黑体" panose="02010609060101010101" pitchFamily="49" charset="-122"/>
              <a:ea typeface="黑体" panose="02010609060101010101" pitchFamily="49" charset="-122"/>
              <a:sym typeface="华文楷体" panose="02010600040101010101" pitchFamily="2" charset="-122"/>
            </a:endParaRP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zh-CN" altLang="en-US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第一款中的项目内容如果应届</a:t>
            </a:r>
            <a:r>
              <a:rPr lang="zh-CN" altLang="en-US" dirty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博士毕业生或无相关内容者可不</a:t>
            </a:r>
            <a:r>
              <a:rPr lang="zh-CN" altLang="en-US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列出</a:t>
            </a:r>
            <a:r>
              <a:rPr lang="zh-CN" altLang="en-US" dirty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。</a:t>
            </a:r>
            <a:endParaRPr lang="en-US" altLang="zh-CN" dirty="0" smtClean="0">
              <a:solidFill>
                <a:srgbClr val="00B050"/>
              </a:solidFill>
              <a:latin typeface="黑体" panose="02010609060101010101" pitchFamily="49" charset="-122"/>
              <a:ea typeface="黑体" panose="02010609060101010101" pitchFamily="49" charset="-122"/>
              <a:sym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zh-CN" altLang="en-US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第二款中的重要奖项需要列出获奖</a:t>
            </a:r>
            <a:r>
              <a:rPr lang="zh-CN" altLang="en-US" dirty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年度及</a:t>
            </a:r>
            <a:r>
              <a:rPr lang="zh-CN" altLang="en-US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排名。</a:t>
            </a:r>
            <a:endParaRPr lang="en-US" altLang="zh-CN" dirty="0" smtClean="0">
              <a:solidFill>
                <a:srgbClr val="00B050"/>
              </a:solidFill>
              <a:latin typeface="黑体" panose="02010609060101010101" pitchFamily="49" charset="-122"/>
              <a:ea typeface="黑体" panose="02010609060101010101" pitchFamily="49" charset="-122"/>
              <a:sym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zh-CN" altLang="en-US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第三款人文社科类或无此项内容可不列出。</a:t>
            </a:r>
            <a:endParaRPr lang="en-US" altLang="zh-CN" dirty="0" smtClean="0">
              <a:solidFill>
                <a:srgbClr val="00B050"/>
              </a:solidFill>
              <a:latin typeface="黑体" panose="02010609060101010101" pitchFamily="49" charset="-122"/>
              <a:ea typeface="黑体" panose="02010609060101010101" pitchFamily="49" charset="-122"/>
              <a:sym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zh-CN" altLang="en-US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有关论文的描述宜按各学科特点表述，自然科学类可按中国科协各学会的期刊分类办法描述，人文社科类可按国内权威期刊和</a:t>
            </a:r>
            <a:r>
              <a:rPr lang="en-US" altLang="zh-CN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CSSCI</a:t>
            </a:r>
            <a:r>
              <a:rPr lang="zh-CN" altLang="en-US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期刊分类描述。</a:t>
            </a:r>
            <a:endParaRPr lang="en-US" altLang="zh-CN" dirty="0" smtClean="0">
              <a:solidFill>
                <a:srgbClr val="00B050"/>
              </a:solidFill>
              <a:latin typeface="黑体" panose="02010609060101010101" pitchFamily="49" charset="-122"/>
              <a:ea typeface="黑体" panose="02010609060101010101" pitchFamily="49" charset="-122"/>
              <a:sym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zh-CN" altLang="en-US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重要的学术成果在后面进行专门描述。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4818443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矩形 193"/>
          <p:cNvSpPr/>
          <p:nvPr/>
        </p:nvSpPr>
        <p:spPr>
          <a:xfrm>
            <a:off x="458787" y="592059"/>
            <a:ext cx="78390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dist" defTabSz="685800"/>
            <a:r>
              <a:rPr lang="zh-CN" altLang="en-US" sz="3200" b="1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代表性成果</a:t>
            </a:r>
            <a:r>
              <a:rPr lang="en-US" altLang="zh-CN" sz="3200" b="1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1</a:t>
            </a:r>
            <a:r>
              <a:rPr lang="zh-CN" altLang="en-US" sz="3200" b="1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：</a:t>
            </a:r>
            <a:r>
              <a:rPr lang="zh-CN" altLang="en-US" sz="3200" b="1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首次</a:t>
            </a:r>
            <a:r>
              <a:rPr lang="zh-CN" altLang="en-US" sz="3200" b="1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阐释</a:t>
            </a:r>
            <a:r>
              <a:rPr lang="en-US" altLang="zh-CN" sz="3200" b="1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****</a:t>
            </a:r>
            <a:r>
              <a:rPr lang="zh-CN" altLang="en-US" sz="3200" b="1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作用机理</a:t>
            </a:r>
            <a:endParaRPr lang="zh-CN" altLang="en-US" sz="3200" b="1" dirty="0"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00" name="内容占位符 2"/>
          <p:cNvSpPr txBox="1">
            <a:spLocks/>
          </p:cNvSpPr>
          <p:nvPr/>
        </p:nvSpPr>
        <p:spPr>
          <a:xfrm>
            <a:off x="458967" y="1448565"/>
            <a:ext cx="8326814" cy="5027662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buFont typeface="Wingdings" panose="05000000000000000000" pitchFamily="2" charset="2"/>
              <a:buChar char="p"/>
            </a:pPr>
            <a:r>
              <a:rPr lang="zh-CN" altLang="en-US" dirty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代表性成果一般不超过</a:t>
            </a:r>
            <a:r>
              <a:rPr lang="en-US" altLang="zh-CN" dirty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3</a:t>
            </a:r>
            <a:r>
              <a:rPr lang="zh-CN" altLang="en-US" dirty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个，按各自学科评价惯例和成果特色进行介绍，格式</a:t>
            </a:r>
            <a:r>
              <a:rPr lang="zh-CN" altLang="en-US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不定，理工科建议图文并茂。一般</a:t>
            </a:r>
            <a:r>
              <a:rPr lang="zh-CN" altLang="en-US" dirty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应包括背景</a:t>
            </a:r>
            <a:r>
              <a:rPr lang="zh-CN" altLang="en-US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、关键技术与创新性、第三</a:t>
            </a:r>
            <a:r>
              <a:rPr lang="zh-CN" altLang="en-US" dirty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方评价等。</a:t>
            </a:r>
            <a:endParaRPr lang="en-US" altLang="zh-CN" dirty="0">
              <a:solidFill>
                <a:srgbClr val="00B050"/>
              </a:solidFill>
              <a:latin typeface="黑体" panose="02010609060101010101" pitchFamily="49" charset="-122"/>
              <a:ea typeface="黑体" panose="02010609060101010101" pitchFamily="49" charset="-122"/>
              <a:sym typeface="华文楷体" panose="02010600040101010101" pitchFamily="2" charset="-122"/>
            </a:endParaRP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zh-CN" altLang="en-US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华文楷体" panose="02010600040101010101" pitchFamily="2" charset="-122"/>
              </a:rPr>
              <a:t>背景主要描述应用场景、发展趋势，如果与区域产业经济相关的可指出。</a:t>
            </a:r>
            <a:endParaRPr lang="en-US" altLang="zh-CN" dirty="0" smtClean="0">
              <a:solidFill>
                <a:srgbClr val="00B050"/>
              </a:solidFill>
              <a:latin typeface="黑体" panose="02010609060101010101" pitchFamily="49" charset="-122"/>
              <a:ea typeface="黑体" panose="02010609060101010101" pitchFamily="49" charset="-122"/>
              <a:sym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zh-CN" altLang="en-US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关键技术主要是描述技术突破，已经发表的论文、专著，取得的奖项等。</a:t>
            </a:r>
            <a:endParaRPr lang="en-US" altLang="zh-CN" dirty="0" smtClean="0">
              <a:solidFill>
                <a:srgbClr val="00B050"/>
              </a:solidFill>
              <a:latin typeface="黑体" panose="02010609060101010101" pitchFamily="49" charset="-122"/>
              <a:ea typeface="黑体" panose="02010609060101010101" pitchFamily="49" charset="-122"/>
              <a:sym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zh-CN" altLang="en-US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创新性主要是首创性或先进性评价，可与国内外先进水平进行比较。</a:t>
            </a:r>
            <a:endParaRPr lang="en-US" altLang="zh-CN" dirty="0" smtClean="0">
              <a:solidFill>
                <a:srgbClr val="00B050"/>
              </a:solidFill>
              <a:latin typeface="黑体" panose="02010609060101010101" pitchFamily="49" charset="-122"/>
              <a:ea typeface="黑体" panose="02010609060101010101" pitchFamily="49" charset="-122"/>
              <a:sym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zh-CN" altLang="en-US" dirty="0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有条件的可以介绍第三方评价，主是论文引用情况或申报奖项或项目结题评价。</a:t>
            </a:r>
            <a:endParaRPr lang="en-US" altLang="zh-CN" dirty="0" smtClean="0">
              <a:solidFill>
                <a:srgbClr val="00B050"/>
              </a:solidFill>
              <a:latin typeface="黑体" panose="02010609060101010101" pitchFamily="49" charset="-122"/>
              <a:ea typeface="黑体" panose="02010609060101010101" pitchFamily="49" charset="-122"/>
              <a:sym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矩形 193"/>
          <p:cNvSpPr/>
          <p:nvPr/>
        </p:nvSpPr>
        <p:spPr>
          <a:xfrm>
            <a:off x="458787" y="592059"/>
            <a:ext cx="78390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/>
            <a:r>
              <a:rPr lang="zh-CN" altLang="en-US" sz="3200" b="1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代表性成果</a:t>
            </a:r>
            <a:r>
              <a:rPr lang="en-US" altLang="zh-CN" sz="3200" b="1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2</a:t>
            </a:r>
            <a:r>
              <a:rPr lang="zh-CN" altLang="en-US" sz="3200" b="1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：</a:t>
            </a:r>
            <a:endParaRPr lang="zh-CN" altLang="en-US" sz="3200" b="1" dirty="0"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12411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矩形 193"/>
          <p:cNvSpPr/>
          <p:nvPr/>
        </p:nvSpPr>
        <p:spPr>
          <a:xfrm>
            <a:off x="458787" y="592059"/>
            <a:ext cx="78390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/>
            <a:r>
              <a:rPr lang="zh-CN" altLang="en-US" sz="3200" b="1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代表性成果</a:t>
            </a:r>
            <a:r>
              <a:rPr lang="en-US" altLang="zh-CN" sz="3200" b="1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3</a:t>
            </a:r>
            <a:r>
              <a:rPr lang="zh-CN" altLang="en-US" sz="3200" b="1" dirty="0" smtClean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：</a:t>
            </a:r>
            <a:endParaRPr lang="zh-CN" altLang="en-US" sz="3200" b="1" dirty="0"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323736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主题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千图网拥有20W+精美PPT模板 更多PPT模板下载至：www.58pic.com/office/ppt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985</TotalTime>
  <Words>1097</Words>
  <Application>Microsoft Office PowerPoint</Application>
  <PresentationFormat>全屏显示(4:3)</PresentationFormat>
  <Paragraphs>92</Paragraphs>
  <Slides>12</Slides>
  <Notes>5</Notes>
  <HiddenSlides>0</HiddenSlides>
  <MMClips>0</MMClips>
  <ScaleCrop>false</ScaleCrop>
  <HeadingPairs>
    <vt:vector size="4" baseType="variant">
      <vt:variant>
        <vt:lpstr>主题</vt:lpstr>
      </vt:variant>
      <vt:variant>
        <vt:i4>4</vt:i4>
      </vt:variant>
      <vt:variant>
        <vt:lpstr>幻灯片标题</vt:lpstr>
      </vt:variant>
      <vt:variant>
        <vt:i4>12</vt:i4>
      </vt:variant>
    </vt:vector>
  </HeadingPairs>
  <TitlesOfParts>
    <vt:vector size="16" baseType="lpstr">
      <vt:lpstr>主题1</vt:lpstr>
      <vt:lpstr>Office 主题</vt:lpstr>
      <vt:lpstr>1_Office 主题​​</vt:lpstr>
      <vt:lpstr>千图网拥有20W+精美PPT模板 更多PPT模板下载至：www.58pic.com/office/ppt​​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User</dc:creator>
  <cp:lastModifiedBy>宁波工程学院</cp:lastModifiedBy>
  <cp:revision>172</cp:revision>
  <cp:lastPrinted>2020-07-31T14:08:19Z</cp:lastPrinted>
  <dcterms:created xsi:type="dcterms:W3CDTF">2019-12-03T00:48:00Z</dcterms:created>
  <dcterms:modified xsi:type="dcterms:W3CDTF">2021-10-07T03:26:48Z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2052-11.1.0.9828</vt:lpwstr>
  </property>
</Properties>
</file>