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1" r:id="rId2"/>
    <p:sldMasterId id="2147483686" r:id="rId3"/>
    <p:sldMasterId id="2147483698" r:id="rId4"/>
  </p:sldMasterIdLst>
  <p:notesMasterIdLst>
    <p:notesMasterId r:id="rId20"/>
  </p:notesMasterIdLst>
  <p:handoutMasterIdLst>
    <p:handoutMasterId r:id="rId21"/>
  </p:handoutMasterIdLst>
  <p:sldIdLst>
    <p:sldId id="5333" r:id="rId5"/>
    <p:sldId id="1382" r:id="rId6"/>
    <p:sldId id="1492" r:id="rId7"/>
    <p:sldId id="5334" r:id="rId8"/>
    <p:sldId id="5287" r:id="rId9"/>
    <p:sldId id="5351" r:id="rId10"/>
    <p:sldId id="5350" r:id="rId11"/>
    <p:sldId id="5352" r:id="rId12"/>
    <p:sldId id="5353" r:id="rId13"/>
    <p:sldId id="5317" r:id="rId14"/>
    <p:sldId id="5336" r:id="rId15"/>
    <p:sldId id="5337" r:id="rId16"/>
    <p:sldId id="5347" r:id="rId17"/>
    <p:sldId id="5346" r:id="rId18"/>
    <p:sldId id="5348" r:id="rId19"/>
  </p:sldIdLst>
  <p:sldSz cx="9144000" cy="6858000" type="screen4x3"/>
  <p:notesSz cx="6735763" cy="98663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66FF"/>
    <a:srgbClr val="9C2A1B"/>
    <a:srgbClr val="F2F2F2"/>
    <a:srgbClr val="C23724"/>
    <a:srgbClr val="C146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8"/>
    <p:restoredTop sz="89262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-1938" y="-102"/>
      </p:cViewPr>
      <p:guideLst>
        <p:guide orient="horz" pos="1366"/>
        <p:guide orient="horz" pos="4088"/>
        <p:guide pos="2835"/>
        <p:guide pos="37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C35C6-C792-42A5-A9AA-B63834D76190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24E7E-A9FA-4E1D-A37C-3A42613EE9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9239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1F419-FD20-A447-8F40-D7A69A1D1F14}" type="datetimeFigureOut">
              <a:rPr kumimoji="1" lang="zh-CN" altLang="en-US" smtClean="0"/>
              <a:t>2021-10-6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77A52-B275-EF42-9AB0-35396BF9D1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370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E46B5B67-55DA-424F-9805-71BDE70D7489}" type="datetimeFigureOut">
              <a:rPr lang="en-US" smtClean="0">
                <a:solidFill>
                  <a:srgbClr val="3F3F3F">
                    <a:tint val="75000"/>
                  </a:srgbClr>
                </a:solidFill>
              </a:rPr>
              <a:t>10/6/2021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CC1-1436-4FA3-B5BE-7FF06ED26E03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113" y="1122363"/>
            <a:ext cx="6858675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113" y="3602038"/>
            <a:ext cx="6858675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950" y="1709741"/>
            <a:ext cx="7887476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950" y="4589466"/>
            <a:ext cx="7887476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713" y="1825625"/>
            <a:ext cx="3886583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607" y="1825625"/>
            <a:ext cx="3886583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905" y="365128"/>
            <a:ext cx="7887476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905" y="1681163"/>
            <a:ext cx="386872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905" y="2505075"/>
            <a:ext cx="386872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607" y="1681163"/>
            <a:ext cx="3887774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607" y="2505075"/>
            <a:ext cx="3887774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903" y="457200"/>
            <a:ext cx="294946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74" y="987428"/>
            <a:ext cx="4629606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903" y="2057400"/>
            <a:ext cx="294946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903" y="457200"/>
            <a:ext cx="294946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74" y="987428"/>
            <a:ext cx="4629606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903" y="2057400"/>
            <a:ext cx="294946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4321" y="365125"/>
            <a:ext cx="1971869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713" y="365125"/>
            <a:ext cx="5801297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C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714" y="365128"/>
            <a:ext cx="78874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714" y="1825625"/>
            <a:ext cx="78874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713" y="6356353"/>
            <a:ext cx="2057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9250" y="6356353"/>
            <a:ext cx="30864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8587" y="6356353"/>
            <a:ext cx="2057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>
            <a:spLocks noGrp="1"/>
          </p:cNvSpPr>
          <p:nvPr/>
        </p:nvSpPr>
        <p:spPr bwMode="auto">
          <a:xfrm>
            <a:off x="499622" y="1369450"/>
            <a:ext cx="8323868" cy="4633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n-US" altLang="zh-CN" sz="2800" dirty="0" smtClean="0"/>
              <a:t>PPT</a:t>
            </a:r>
            <a:r>
              <a:rPr lang="zh-CN" altLang="en-US" sz="2800" dirty="0" smtClean="0"/>
              <a:t>模板仅为内容提示，</a:t>
            </a:r>
            <a:r>
              <a:rPr lang="zh-CN" altLang="en-US" sz="2800" dirty="0" smtClean="0"/>
              <a:t>申请团队可</a:t>
            </a:r>
            <a:r>
              <a:rPr lang="zh-CN" altLang="en-US" sz="2800" dirty="0" smtClean="0"/>
              <a:t>根据</a:t>
            </a:r>
            <a:r>
              <a:rPr lang="zh-CN" altLang="en-US" sz="2800" dirty="0" smtClean="0"/>
              <a:t>自身的</a:t>
            </a:r>
            <a:r>
              <a:rPr lang="zh-CN" altLang="en-US" sz="2800" dirty="0" smtClean="0"/>
              <a:t>学术能力与学术贡献展示</a:t>
            </a:r>
            <a:r>
              <a:rPr lang="zh-CN" altLang="en-US" sz="2800" dirty="0" smtClean="0">
                <a:solidFill>
                  <a:srgbClr val="C00000"/>
                </a:solidFill>
              </a:rPr>
              <a:t>重点</a:t>
            </a:r>
            <a:r>
              <a:rPr lang="zh-CN" altLang="en-US" sz="2800" dirty="0">
                <a:solidFill>
                  <a:srgbClr val="C00000"/>
                </a:solidFill>
              </a:rPr>
              <a:t>与</a:t>
            </a:r>
            <a:r>
              <a:rPr lang="zh-CN" altLang="en-US" sz="2800" dirty="0" smtClean="0">
                <a:solidFill>
                  <a:srgbClr val="C00000"/>
                </a:solidFill>
              </a:rPr>
              <a:t>亮点</a:t>
            </a:r>
            <a:r>
              <a:rPr lang="zh-CN" altLang="en-US" sz="2800" dirty="0" smtClean="0"/>
              <a:t>，</a:t>
            </a:r>
            <a:r>
              <a:rPr lang="zh-CN" altLang="en-US" sz="2800" dirty="0" smtClean="0"/>
              <a:t>突出重要</a:t>
            </a:r>
            <a:r>
              <a:rPr lang="zh-CN" altLang="en-US" sz="2800" dirty="0" smtClean="0"/>
              <a:t>成果与创新能力等，汇报内</a:t>
            </a:r>
            <a:r>
              <a:rPr lang="zh-CN" altLang="en-US" sz="2800" dirty="0"/>
              <a:t>容应</a:t>
            </a:r>
            <a:r>
              <a:rPr lang="zh-CN" altLang="en-US" sz="2800" dirty="0" smtClean="0"/>
              <a:t>包含团队负责人</a:t>
            </a:r>
            <a:r>
              <a:rPr lang="zh-CN" altLang="en-US" sz="2800" dirty="0" smtClean="0">
                <a:solidFill>
                  <a:srgbClr val="C00000"/>
                </a:solidFill>
              </a:rPr>
              <a:t>、团队成员组成、科研能力、学术成就、工作计划、科研条件需求等</a:t>
            </a:r>
            <a:r>
              <a:rPr lang="zh-CN" altLang="en-US" sz="2800" dirty="0"/>
              <a:t>，建议不</a:t>
            </a:r>
            <a:r>
              <a:rPr lang="zh-CN" altLang="en-US" sz="2800" dirty="0" smtClean="0"/>
              <a:t>超过</a:t>
            </a:r>
            <a:r>
              <a:rPr lang="en-US" altLang="zh-CN" sz="2800" dirty="0" smtClean="0"/>
              <a:t>40</a:t>
            </a:r>
            <a:r>
              <a:rPr lang="zh-CN" altLang="en-US" sz="2800" dirty="0"/>
              <a:t>页。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2800" dirty="0" smtClean="0"/>
              <a:t>PPT</a:t>
            </a:r>
            <a:r>
              <a:rPr lang="zh-CN" altLang="en-US" sz="2800" dirty="0" smtClean="0"/>
              <a:t>为应聘答辩使用，答辩小组一般由校外同行专家、校领导、学术委员会委员、学院与职能部门负责人等组成，所有内容须真实准确。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800" dirty="0" smtClean="0">
                <a:solidFill>
                  <a:srgbClr val="C00000"/>
                </a:solidFill>
              </a:rPr>
              <a:t>汇报</a:t>
            </a:r>
            <a:r>
              <a:rPr lang="zh-CN" altLang="en-US" sz="2800" dirty="0" smtClean="0">
                <a:solidFill>
                  <a:srgbClr val="C00000"/>
                </a:solidFill>
              </a:rPr>
              <a:t>时间为</a:t>
            </a:r>
            <a:r>
              <a:rPr lang="en-US" altLang="zh-CN" sz="2800" dirty="0">
                <a:solidFill>
                  <a:srgbClr val="C00000"/>
                </a:solidFill>
              </a:rPr>
              <a:t>3</a:t>
            </a:r>
            <a:r>
              <a:rPr lang="en-US" altLang="zh-CN" sz="2800" dirty="0" smtClean="0">
                <a:solidFill>
                  <a:srgbClr val="C00000"/>
                </a:solidFill>
              </a:rPr>
              <a:t>0</a:t>
            </a:r>
            <a:r>
              <a:rPr lang="zh-CN" altLang="en-US" sz="2800" dirty="0" smtClean="0">
                <a:solidFill>
                  <a:srgbClr val="C00000"/>
                </a:solidFill>
              </a:rPr>
              <a:t>分钟。</a:t>
            </a:r>
            <a:endParaRPr lang="en-US" altLang="zh-CN" sz="28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800" dirty="0" smtClean="0">
                <a:solidFill>
                  <a:srgbClr val="00B050"/>
                </a:solidFill>
              </a:rPr>
              <a:t>提交材料时，请删掉本页及绿色填写说明。</a:t>
            </a:r>
            <a:endParaRPr lang="zh-CN" altLang="zh-CN" sz="2800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zh-CN" altLang="en-US" dirty="0" smtClean="0"/>
          </a:p>
        </p:txBody>
      </p:sp>
      <p:grpSp>
        <p:nvGrpSpPr>
          <p:cNvPr id="5" name="组合 4"/>
          <p:cNvGrpSpPr/>
          <p:nvPr/>
        </p:nvGrpSpPr>
        <p:grpSpPr>
          <a:xfrm>
            <a:off x="5723013" y="139962"/>
            <a:ext cx="3311145" cy="682152"/>
            <a:chOff x="1723990" y="3591975"/>
            <a:chExt cx="7110447" cy="1464873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AFAFA"/>
                </a:clrFrom>
                <a:clrTo>
                  <a:srgbClr val="FAFAFA">
                    <a:alpha val="0"/>
                  </a:srgbClr>
                </a:clrTo>
              </a:clrChange>
              <a:duotone>
                <a:prstClr val="black"/>
                <a:srgbClr val="2F5597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582"/>
            <a:stretch>
              <a:fillRect/>
            </a:stretch>
          </p:blipFill>
          <p:spPr>
            <a:xfrm>
              <a:off x="3357562" y="4074288"/>
              <a:ext cx="5476875" cy="783461"/>
            </a:xfrm>
            <a:prstGeom prst="rect">
              <a:avLst/>
            </a:prstGeom>
          </p:spPr>
        </p:pic>
        <p:grpSp>
          <p:nvGrpSpPr>
            <p:cNvPr id="7" name="组合 6"/>
            <p:cNvGrpSpPr/>
            <p:nvPr/>
          </p:nvGrpSpPr>
          <p:grpSpPr>
            <a:xfrm>
              <a:off x="1723990" y="3591975"/>
              <a:ext cx="1551723" cy="1464873"/>
              <a:chOff x="2547201" y="4428852"/>
              <a:chExt cx="1551723" cy="1464873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2620537" y="4471639"/>
                <a:ext cx="1360448" cy="13604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9" name="图片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47201" y="4428852"/>
                <a:ext cx="1551723" cy="1464873"/>
              </a:xfrm>
              <a:prstGeom prst="rect">
                <a:avLst/>
              </a:prstGeom>
            </p:spPr>
          </p:pic>
        </p:grpSp>
      </p:grpSp>
      <p:pic>
        <p:nvPicPr>
          <p:cNvPr id="10" name="图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97" y="6002730"/>
            <a:ext cx="673599" cy="6900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11678" y="774979"/>
            <a:ext cx="5297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66FF"/>
                </a:solidFill>
              </a:rPr>
              <a:t>欢迎加盟宁波工程学院！</a:t>
            </a:r>
            <a:endParaRPr lang="zh-CN" altLang="en-US" sz="32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5779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矩形 193"/>
          <p:cNvSpPr/>
          <p:nvPr/>
        </p:nvSpPr>
        <p:spPr>
          <a:xfrm>
            <a:off x="458787" y="592059"/>
            <a:ext cx="7839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 defTabSz="685800"/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代表性成果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3200" b="1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首次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阐释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****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作用机理</a:t>
            </a:r>
            <a:endParaRPr lang="zh-CN" altLang="en-US" sz="3200" b="1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0" name="内容占位符 2"/>
          <p:cNvSpPr txBox="1">
            <a:spLocks/>
          </p:cNvSpPr>
          <p:nvPr/>
        </p:nvSpPr>
        <p:spPr>
          <a:xfrm>
            <a:off x="458967" y="1448565"/>
            <a:ext cx="8326814" cy="502766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代表性成果一般不超过</a:t>
            </a:r>
            <a:r>
              <a:rPr lang="en-US" altLang="zh-CN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3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个，按各自学科评价惯例和成果特色进行介绍，格式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不定，理工科建议图文并茂。一般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应包括背景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、关键技术与创新性、第三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方评价等。</a:t>
            </a:r>
            <a:endParaRPr lang="en-US" altLang="zh-CN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背景主要描述应用场景、发展趋势，如果与区域产业经济相关的可指出。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关键技术主要是描述技术突破，已经发表的论文、专著，取得的奖项等。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创新性主要是首创性或先进性评价，可与国内外先进水平进行比较。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有条件的可以介绍第三方评价，主是论文引用情况或申报奖项或项目结题评价。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矩形 193"/>
          <p:cNvSpPr/>
          <p:nvPr/>
        </p:nvSpPr>
        <p:spPr>
          <a:xfrm>
            <a:off x="458787" y="592059"/>
            <a:ext cx="7839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代表性成果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zh-CN" altLang="en-US" sz="3200" b="1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241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矩形 193"/>
          <p:cNvSpPr/>
          <p:nvPr/>
        </p:nvSpPr>
        <p:spPr>
          <a:xfrm>
            <a:off x="458787" y="592059"/>
            <a:ext cx="7839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代表性成果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zh-CN" altLang="en-US" sz="3200" b="1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2373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 219"/>
          <p:cNvSpPr/>
          <p:nvPr/>
        </p:nvSpPr>
        <p:spPr>
          <a:xfrm>
            <a:off x="312180" y="487798"/>
            <a:ext cx="3194591" cy="433070"/>
          </a:xfrm>
          <a:prstGeom prst="roundRect">
            <a:avLst>
              <a:gd name="adj" fmla="val 50000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solidFill>
                <a:srgbClr val="FFFFFF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30334" y="499794"/>
            <a:ext cx="3438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来校</a:t>
            </a:r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后团队发展</a:t>
            </a:r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工作计划</a:t>
            </a:r>
            <a:endParaRPr kumimoji="1" lang="zh-CN" altLang="en-US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/>
        </p:nvSpPr>
        <p:spPr bwMode="auto">
          <a:xfrm>
            <a:off x="523875" y="1150463"/>
            <a:ext cx="809625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600"/>
              </a:spcBef>
              <a:buNone/>
              <a:defRPr/>
            </a:pPr>
            <a:r>
              <a:rPr lang="zh-CN" altLang="en-US" sz="1800" b="1" dirty="0" smtClean="0">
                <a:solidFill>
                  <a:srgbClr val="00B050"/>
                </a:solidFill>
                <a:latin typeface="宋体" pitchFamily="2" charset="-122"/>
              </a:rPr>
              <a:t>简要描述来校</a:t>
            </a:r>
            <a:r>
              <a:rPr lang="zh-CN" altLang="en-US" sz="1800" b="1" dirty="0" smtClean="0">
                <a:solidFill>
                  <a:srgbClr val="00B050"/>
                </a:solidFill>
                <a:latin typeface="宋体" pitchFamily="2" charset="-122"/>
              </a:rPr>
              <a:t>后团队规模、</a:t>
            </a:r>
            <a:r>
              <a:rPr lang="zh-CN" altLang="en-US" sz="1800" b="1" dirty="0" smtClean="0">
                <a:solidFill>
                  <a:srgbClr val="00B050"/>
                </a:solidFill>
                <a:latin typeface="宋体" pitchFamily="2" charset="-122"/>
              </a:rPr>
              <a:t>拟开展的研究、对外合作</a:t>
            </a:r>
            <a:r>
              <a:rPr lang="zh-CN" altLang="en-US" sz="1800" b="1" dirty="0" smtClean="0">
                <a:solidFill>
                  <a:srgbClr val="00B050"/>
                </a:solidFill>
                <a:latin typeface="宋体" pitchFamily="2" charset="-122"/>
              </a:rPr>
              <a:t>等</a:t>
            </a:r>
            <a:r>
              <a:rPr lang="zh-CN" altLang="en-US" sz="1800" b="1" dirty="0" smtClean="0">
                <a:solidFill>
                  <a:srgbClr val="00B050"/>
                </a:solidFill>
                <a:latin typeface="宋体" pitchFamily="2" charset="-122"/>
              </a:rPr>
              <a:t>，突出学术发展路线和拟取得的成果</a:t>
            </a:r>
            <a:r>
              <a:rPr lang="zh-CN" altLang="en-US" sz="1800" b="1" dirty="0" smtClean="0">
                <a:solidFill>
                  <a:srgbClr val="00B050"/>
                </a:solidFill>
                <a:latin typeface="宋体" pitchFamily="2" charset="-122"/>
              </a:rPr>
              <a:t>。</a:t>
            </a:r>
            <a:endParaRPr lang="en-US" altLang="zh-CN" sz="1600" b="1" dirty="0">
              <a:solidFill>
                <a:srgbClr val="00B050"/>
              </a:solidFill>
              <a:latin typeface="仿宋_GB2312" pitchFamily="49" charset="-122"/>
              <a:ea typeface="仿宋_GB2312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endParaRPr lang="zh-CN" altLang="en-US" sz="1800" b="1" dirty="0" smtClean="0">
              <a:solidFill>
                <a:srgbClr val="00B050"/>
              </a:solidFill>
              <a:latin typeface="仿宋_GB2312" pitchFamily="49" charset="-122"/>
              <a:ea typeface="仿宋_GB2312" pitchFamily="49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14250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 219"/>
          <p:cNvSpPr/>
          <p:nvPr/>
        </p:nvSpPr>
        <p:spPr>
          <a:xfrm>
            <a:off x="312181" y="487798"/>
            <a:ext cx="2138788" cy="433070"/>
          </a:xfrm>
          <a:prstGeom prst="roundRect">
            <a:avLst>
              <a:gd name="adj" fmla="val 50000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solidFill>
                <a:srgbClr val="FFFFFF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426637" y="499794"/>
            <a:ext cx="4173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预期目标与贡献</a:t>
            </a:r>
            <a:endParaRPr kumimoji="1" lang="zh-CN" altLang="en-US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/>
        </p:nvSpPr>
        <p:spPr bwMode="auto">
          <a:xfrm>
            <a:off x="523875" y="1150463"/>
            <a:ext cx="809625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zh-CN" altLang="en-US" sz="1800" b="1" dirty="0" smtClean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科技成果产出</a:t>
            </a:r>
            <a:endParaRPr lang="en-US" altLang="zh-CN" sz="18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、申请获得国家自然科学基金等国家级项目*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项，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预计首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聘期五年内内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获得科研经费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万元；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、以第一作者或通讯作者发表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级论文**篇、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级**篇，或发表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SCI/SSCI/A&amp;HCI/CSSCI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论文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篇；</a:t>
            </a:r>
            <a:endParaRPr lang="en-US" altLang="zh-CN" sz="16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、争取获得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奖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项；</a:t>
            </a:r>
            <a:endParaRPr lang="en-US" altLang="zh-CN" sz="16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、建立合作示范基地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个或工业示范装置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个，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600"/>
              </a:spcBef>
              <a:defRPr/>
            </a:pPr>
            <a:endParaRPr lang="en-US" altLang="zh-CN" sz="1800" b="1" dirty="0" smtClean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600"/>
              </a:spcBef>
              <a:defRPr/>
            </a:pPr>
            <a:r>
              <a:rPr lang="zh-CN" altLang="en-US" sz="1800" b="1" dirty="0" smtClean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人才培养、学科专业建设等</a:t>
            </a:r>
            <a:endParaRPr lang="en-US" altLang="zh-CN" sz="18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、参与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学位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点、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专业建设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，担任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en-US" altLang="zh-CN" sz="16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、指导学生参加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学科竞赛、发表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论文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篇、申请发明专利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项；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、***。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endParaRPr lang="zh-CN" altLang="en-US" sz="18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  <a:cs typeface="Arial Unicode MS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40785" y="487797"/>
            <a:ext cx="5288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</a:rPr>
              <a:t>本页内容</a:t>
            </a:r>
            <a:r>
              <a:rPr lang="zh-CN" altLang="en-US" dirty="0" smtClean="0">
                <a:solidFill>
                  <a:srgbClr val="00B050"/>
                </a:solidFill>
              </a:rPr>
              <a:t>与学校商量</a:t>
            </a:r>
            <a:r>
              <a:rPr lang="zh-CN" altLang="en-US" dirty="0" smtClean="0">
                <a:solidFill>
                  <a:srgbClr val="00B050"/>
                </a:solidFill>
              </a:rPr>
              <a:t>后</a:t>
            </a:r>
            <a:r>
              <a:rPr lang="zh-CN" altLang="en-US" dirty="0" smtClean="0">
                <a:solidFill>
                  <a:srgbClr val="00B050"/>
                </a:solidFill>
              </a:rPr>
              <a:t>确定，自然科学领域</a:t>
            </a:r>
            <a:r>
              <a:rPr lang="zh-CN" altLang="en-US" dirty="0" smtClean="0">
                <a:solidFill>
                  <a:srgbClr val="00B050"/>
                </a:solidFill>
              </a:rPr>
              <a:t>突出对产业行业发展的贡献，人文社科领域突出论文论著贡献，关注对</a:t>
            </a:r>
            <a:r>
              <a:rPr lang="zh-CN" altLang="en-US" dirty="0">
                <a:solidFill>
                  <a:srgbClr val="00B050"/>
                </a:solidFill>
              </a:rPr>
              <a:t>学科专业发展和人才培养的</a:t>
            </a:r>
            <a:r>
              <a:rPr lang="zh-CN" altLang="en-US" dirty="0" smtClean="0">
                <a:solidFill>
                  <a:srgbClr val="00B050"/>
                </a:solidFill>
              </a:rPr>
              <a:t>贡献。</a:t>
            </a:r>
            <a:endParaRPr lang="zh-CN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7339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 219"/>
          <p:cNvSpPr/>
          <p:nvPr/>
        </p:nvSpPr>
        <p:spPr>
          <a:xfrm>
            <a:off x="312181" y="487798"/>
            <a:ext cx="2008030" cy="433070"/>
          </a:xfrm>
          <a:prstGeom prst="roundRect">
            <a:avLst>
              <a:gd name="adj" fmla="val 50000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solidFill>
                <a:srgbClr val="FFFFFF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30334" y="499794"/>
            <a:ext cx="2618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团队工作要求</a:t>
            </a:r>
            <a:endParaRPr kumimoji="1" lang="zh-CN" altLang="en-US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副标题 2"/>
          <p:cNvSpPr>
            <a:spLocks noGrp="1"/>
          </p:cNvSpPr>
          <p:nvPr/>
        </p:nvSpPr>
        <p:spPr bwMode="auto">
          <a:xfrm>
            <a:off x="662309" y="1341749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实验室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建设与科研启动经费：</a:t>
            </a:r>
            <a:r>
              <a:rPr lang="zh-CN" altLang="en-US" sz="2000" b="1" dirty="0" smtClean="0">
                <a:solidFill>
                  <a:srgbClr val="000099"/>
                </a:solidFill>
                <a:latin typeface="仿宋_GB2312" pitchFamily="49" charset="-122"/>
                <a:ea typeface="仿宋_GB2312" pitchFamily="49" charset="-122"/>
              </a:rPr>
              <a:t> </a:t>
            </a:r>
            <a:r>
              <a:rPr lang="zh-CN" altLang="en-US" sz="1600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en-US" altLang="zh-CN" sz="1600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万元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实验室面积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：</a:t>
            </a:r>
            <a:r>
              <a:rPr lang="en-US" altLang="zh-CN" sz="1600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 panose="05000000000000000000" pitchFamily="2" charset="2"/>
              </a:rPr>
              <a:t>****m</a:t>
            </a:r>
            <a:r>
              <a:rPr lang="en-US" altLang="zh-CN" sz="1600" b="1" baseline="30000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 panose="05000000000000000000" pitchFamily="2" charset="2"/>
              </a:rPr>
              <a:t>2</a:t>
            </a:r>
            <a:endParaRPr lang="en-US" altLang="zh-CN" sz="1600" b="1" baseline="30000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拟采购的关键仪器设备：</a:t>
            </a:r>
            <a:endParaRPr lang="en-US" altLang="zh-CN" sz="2000" b="1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endParaRPr lang="en-US" altLang="zh-CN" sz="2000" b="1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endParaRPr lang="en-US" altLang="zh-CN" sz="2000" b="1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需要共享提供的仪器设备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：</a:t>
            </a:r>
            <a:endParaRPr lang="en-US" altLang="zh-CN" sz="2000" b="1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endParaRPr lang="en-US" altLang="zh-CN" sz="2400" b="1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</a:pPr>
            <a:endParaRPr lang="en-US" altLang="zh-CN" sz="2000" b="1" dirty="0" smtClean="0">
              <a:solidFill>
                <a:srgbClr val="000099"/>
              </a:solidFill>
              <a:latin typeface="仿宋" pitchFamily="49" charset="-122"/>
              <a:ea typeface="仿宋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78726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571832" y="957248"/>
            <a:ext cx="7848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宁波工程</a:t>
            </a:r>
            <a:r>
              <a:rPr lang="zh-CN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学院团队引进</a:t>
            </a:r>
            <a:r>
              <a:rPr lang="zh-CN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答辩汇报</a:t>
            </a:r>
            <a:endParaRPr lang="zh-CN" altLang="en-US" sz="4000" b="1" noProof="1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微软雅黑" panose="020B0503020204020204" pitchFamily="34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62641"/>
              </p:ext>
            </p:extLst>
          </p:nvPr>
        </p:nvGraphicFramePr>
        <p:xfrm>
          <a:off x="1555423" y="2733772"/>
          <a:ext cx="6174556" cy="25400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72739"/>
                <a:gridCol w="4301817"/>
              </a:tblGrid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团队负责人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 dirty="0">
                          <a:solidFill>
                            <a:schemeClr val="tx1"/>
                          </a:solidFill>
                          <a:effectLst/>
                        </a:rPr>
                        <a:t>张</a:t>
                      </a:r>
                      <a:r>
                        <a:rPr lang="en-US" sz="2400" b="1" kern="100" dirty="0">
                          <a:solidFill>
                            <a:schemeClr val="tx1"/>
                          </a:solidFill>
                          <a:effectLst/>
                        </a:rPr>
                        <a:t>**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一级学科：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****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申请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学院：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**</a:t>
                      </a:r>
                      <a:r>
                        <a:rPr 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学院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人才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类别</a:t>
                      </a:r>
                      <a:r>
                        <a:rPr lang="zh-CN" sz="24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学术</a:t>
                      </a:r>
                      <a:r>
                        <a:rPr lang="zh-CN" altLang="en-US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领军</a:t>
                      </a:r>
                      <a:r>
                        <a:rPr 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（</a:t>
                      </a:r>
                      <a:r>
                        <a:rPr lang="en-US" alt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A2</a:t>
                      </a:r>
                      <a:r>
                        <a:rPr 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）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4214304" y="5273772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</a:rPr>
              <a:t>（</a:t>
            </a:r>
            <a:r>
              <a:rPr lang="zh-CN" altLang="en-US" dirty="0" smtClean="0">
                <a:solidFill>
                  <a:srgbClr val="00B050"/>
                </a:solidFill>
              </a:rPr>
              <a:t>团队负责人</a:t>
            </a:r>
            <a:r>
              <a:rPr lang="zh-CN" altLang="en-US" dirty="0" smtClean="0">
                <a:solidFill>
                  <a:srgbClr val="00B050"/>
                </a:solidFill>
              </a:rPr>
              <a:t>申请岗位类别）</a:t>
            </a:r>
            <a:endParaRPr lang="zh-CN" alt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941277"/>
              </p:ext>
            </p:extLst>
          </p:nvPr>
        </p:nvGraphicFramePr>
        <p:xfrm>
          <a:off x="694596" y="1512537"/>
          <a:ext cx="8053478" cy="21031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40456"/>
                <a:gridCol w="5213022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本科（</a:t>
                      </a:r>
                      <a:r>
                        <a:rPr lang="en-US" altLang="zh-CN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****—****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年）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大学</a:t>
                      </a: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专业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硕士（</a:t>
                      </a:r>
                      <a:r>
                        <a:rPr lang="en-US" altLang="zh-CN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20**—20**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年）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大学</a:t>
                      </a: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专业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博士（</a:t>
                      </a:r>
                      <a:r>
                        <a:rPr lang="en-US" altLang="zh-CN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20**—20**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年）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大学</a:t>
                      </a: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专业</a:t>
                      </a:r>
                      <a:endParaRPr lang="en-US" altLang="zh-CN" sz="2000" kern="1200" dirty="0" smtClean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（海外高校需注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名大学外文名称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及专业，例如：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University of California, San Diego. Mathematics, Probability Theory, Ph.D.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）</a:t>
                      </a:r>
                      <a:endParaRPr lang="zh-CN" altLang="en-US" sz="2000" dirty="0">
                        <a:solidFill>
                          <a:srgbClr val="00B05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46" name="组合 45"/>
          <p:cNvGrpSpPr/>
          <p:nvPr/>
        </p:nvGrpSpPr>
        <p:grpSpPr>
          <a:xfrm>
            <a:off x="535923" y="868367"/>
            <a:ext cx="1754472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384107" y="1153913"/>
              <a:ext cx="10782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教育经历</a:t>
              </a:r>
            </a:p>
          </p:txBody>
        </p:sp>
      </p:grpSp>
      <p:graphicFrame>
        <p:nvGraphicFramePr>
          <p:cNvPr id="20" name="表格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993512"/>
              </p:ext>
            </p:extLst>
          </p:nvPr>
        </p:nvGraphicFramePr>
        <p:xfrm>
          <a:off x="771582" y="4021638"/>
          <a:ext cx="8053478" cy="17983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49070"/>
                <a:gridCol w="6204408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博士论文题目：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（中外文均可，如果非英文，加注翻译后的中文或英文）</a:t>
                      </a:r>
                      <a:endParaRPr lang="zh-CN" altLang="en-US" sz="2000" kern="1200" dirty="0">
                        <a:solidFill>
                          <a:srgbClr val="00B05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博士阶段导师：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×××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(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中国工程院院士、国家杰出青年科学基金获得者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)</a:t>
                      </a:r>
                      <a:endParaRPr lang="zh-CN" altLang="en-US" sz="2000" dirty="0">
                        <a:solidFill>
                          <a:srgbClr val="00B05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2798523" y="500127"/>
            <a:ext cx="4215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 defTabSz="685800"/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团队负责人</a:t>
            </a:r>
            <a:r>
              <a:rPr lang="zh-CN" alt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：张 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* * 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270150"/>
              </p:ext>
            </p:extLst>
          </p:nvPr>
        </p:nvGraphicFramePr>
        <p:xfrm>
          <a:off x="450198" y="1132511"/>
          <a:ext cx="8476986" cy="313783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198734"/>
                <a:gridCol w="6278252"/>
              </a:tblGrid>
              <a:tr h="641831"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19**-19**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大学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重点</a:t>
                      </a:r>
                      <a:r>
                        <a:rPr lang="zh-CN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实验室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 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博士后</a:t>
                      </a:r>
                      <a:endParaRPr lang="en-US" altLang="zh-CN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0743"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19**-20**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*********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公司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 </a:t>
                      </a:r>
                      <a:r>
                        <a:rPr lang="zh-CN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研发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工程师</a:t>
                      </a:r>
                      <a:endParaRPr lang="en-US" altLang="zh-CN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4229">
                <a:tc>
                  <a:txBody>
                    <a:bodyPr/>
                    <a:lstStyle/>
                    <a:p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20**-20**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大学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学院   副教授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0514">
                <a:tc>
                  <a:txBody>
                    <a:bodyPr/>
                    <a:lstStyle/>
                    <a:p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20**-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至今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大学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学院   教授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0514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重要学术兼职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***学会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分会副理事长，***期刊副主编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5" name="组合 4"/>
          <p:cNvGrpSpPr/>
          <p:nvPr/>
        </p:nvGrpSpPr>
        <p:grpSpPr>
          <a:xfrm>
            <a:off x="535923" y="548052"/>
            <a:ext cx="1754472" cy="433070"/>
            <a:chOff x="142102" y="1141917"/>
            <a:chExt cx="2675862" cy="433070"/>
          </a:xfrm>
        </p:grpSpPr>
        <p:sp>
          <p:nvSpPr>
            <p:cNvPr id="6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2000" b="1">
                <a:solidFill>
                  <a:srgbClr val="FFFFFF"/>
                </a:solidFill>
              </a:endParaRPr>
            </a:p>
          </p:txBody>
        </p:sp>
        <p:sp>
          <p:nvSpPr>
            <p:cNvPr id="7" name="文本框 51"/>
            <p:cNvSpPr txBox="1"/>
            <p:nvPr/>
          </p:nvSpPr>
          <p:spPr>
            <a:xfrm>
              <a:off x="384106" y="1153913"/>
              <a:ext cx="1846348" cy="400110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2000">
                  <a:solidFill>
                    <a:srgbClr val="FFFFFF"/>
                  </a:solidFill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工作经历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535923" y="4450749"/>
            <a:ext cx="1754472" cy="433070"/>
            <a:chOff x="142102" y="1141917"/>
            <a:chExt cx="2675862" cy="433070"/>
          </a:xfrm>
        </p:grpSpPr>
        <p:sp>
          <p:nvSpPr>
            <p:cNvPr id="9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2000" b="1">
                <a:solidFill>
                  <a:srgbClr val="FFFFFF"/>
                </a:solidFill>
              </a:endParaRPr>
            </a:p>
          </p:txBody>
        </p:sp>
        <p:sp>
          <p:nvSpPr>
            <p:cNvPr id="10" name="文本框 51"/>
            <p:cNvSpPr txBox="1"/>
            <p:nvPr/>
          </p:nvSpPr>
          <p:spPr>
            <a:xfrm>
              <a:off x="384106" y="1153913"/>
              <a:ext cx="1846348" cy="400110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2000">
                  <a:solidFill>
                    <a:srgbClr val="FFFFFF"/>
                  </a:solidFill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zh-CN" altLang="en-US" b="1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人才项目</a:t>
              </a:r>
              <a:endPara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694597" y="5227656"/>
            <a:ext cx="78555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（例如：**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省自然科学基金杰出青年基金（</a:t>
            </a:r>
            <a:r>
              <a:rPr lang="en-US" altLang="zh-CN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2009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）；国家杰出青年科学基金（</a:t>
            </a:r>
            <a:r>
              <a:rPr lang="en-US" altLang="zh-CN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2015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）；国家万人计划（</a:t>
            </a:r>
            <a:r>
              <a:rPr lang="en-US" altLang="zh-CN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2017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年））</a:t>
            </a:r>
          </a:p>
        </p:txBody>
      </p:sp>
    </p:spTree>
    <p:extLst>
      <p:ext uri="{BB962C8B-B14F-4D97-AF65-F5344CB8AC3E}">
        <p14:creationId xmlns:p14="http://schemas.microsoft.com/office/powerpoint/2010/main" val="30375797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组合 45"/>
          <p:cNvGrpSpPr/>
          <p:nvPr/>
        </p:nvGrpSpPr>
        <p:grpSpPr>
          <a:xfrm>
            <a:off x="312181" y="487798"/>
            <a:ext cx="2412165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384106" y="1153913"/>
              <a:ext cx="219648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负责人学术成就</a:t>
              </a:r>
              <a:endParaRPr kumimoji="1" lang="zh-CN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312181" y="1314829"/>
            <a:ext cx="8426466" cy="522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主持项目经费累计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达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万元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，其中国家自然科学基金项目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、重点攻关项目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、省杰青项目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1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。</a:t>
            </a:r>
            <a:endParaRPr lang="en-US" altLang="zh-CN" sz="2000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marL="342900" indent="-342900"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获国家奖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国家科技进步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二等奖（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2015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，排名第二）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；获省部级奖项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省自然科学一等奖（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2018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，排名第一）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。</a:t>
            </a:r>
            <a:endParaRPr lang="en-US" altLang="zh-CN" sz="2000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授权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/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转让发明专利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，专利转让费共计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万元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XX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专利产生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了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近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亿元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的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经济效益。</a:t>
            </a:r>
            <a:endParaRPr lang="en-US" altLang="zh-CN" sz="2000" dirty="0"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marL="342900" indent="-342900"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在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Nature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PNAS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****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等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国际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著名期刊发表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研究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论文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，其中第一作者或通讯作者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他引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多次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H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因子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，著作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本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。</a:t>
            </a:r>
            <a:endParaRPr lang="en-US" altLang="zh-CN" sz="2000" dirty="0" smtClean="0"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</a:pP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 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  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或以第一作者或通讯作者发表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SCI/SSCI/A&amp;HCI/CSSCI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论文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，其中按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A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类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B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类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。</a:t>
            </a:r>
            <a:r>
              <a:rPr lang="zh-CN" altLang="en-US" sz="2000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（宁波工程学院分类办法）</a:t>
            </a:r>
            <a:endParaRPr lang="en-US" altLang="zh-CN" sz="2000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308809" y="381167"/>
            <a:ext cx="54298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请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根据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自身的实际情况描述，不求统一的格式，而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重在准确描述学术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能力与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学术成就。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组合 45"/>
          <p:cNvGrpSpPr/>
          <p:nvPr/>
        </p:nvGrpSpPr>
        <p:grpSpPr>
          <a:xfrm>
            <a:off x="312181" y="487798"/>
            <a:ext cx="2412165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384106" y="1153913"/>
              <a:ext cx="19119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团队核心成员</a:t>
              </a:r>
              <a:endParaRPr kumimoji="1" lang="zh-CN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3308809" y="487798"/>
            <a:ext cx="54298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请将拟引进和校内已有的核心团队成员作介绍，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不求统一的格式，而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重在准确描述个人的学术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能力与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学术贡献。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694274" y="4012966"/>
            <a:ext cx="7865261" cy="1809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zh-TW" altLang="en-US" sz="1500" b="1" dirty="0">
                <a:solidFill>
                  <a:srgbClr val="202854"/>
                </a:solidFill>
                <a:latin typeface="微软雅黑" pitchFamily="34" charset="-122"/>
                <a:ea typeface="微软雅黑" pitchFamily="34" charset="-122"/>
              </a:rPr>
              <a:t>    </a:t>
            </a:r>
            <a:r>
              <a:rPr lang="zh-CN" altLang="en-US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吴</a:t>
            </a:r>
            <a:r>
              <a:rPr lang="en-US" altLang="zh-CN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**</a:t>
            </a:r>
            <a:r>
              <a:rPr lang="zh-CN" altLang="en-US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TW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20**</a:t>
            </a:r>
            <a:r>
              <a:rPr lang="zh-TW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年</a:t>
            </a:r>
            <a:r>
              <a:rPr lang="zh-TW" altLang="en-US" b="1" dirty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生，博士，研究员，博士生导师</a:t>
            </a:r>
            <a:endParaRPr lang="en-US" altLang="zh-TW" b="1" dirty="0">
              <a:solidFill>
                <a:srgbClr val="0000C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中科院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研究所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室</a:t>
            </a:r>
            <a:endParaRPr lang="en-US" altLang="zh-CN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美国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大学学术访问（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2012-2014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）</a:t>
            </a:r>
            <a:endParaRPr lang="en-US" altLang="zh-CN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主持国家自然科学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基金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，部委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项目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。</a:t>
            </a:r>
            <a:endParaRPr lang="en-US" altLang="zh-CN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在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Anal. Chem. (4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篇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)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、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Lab Chip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（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5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篇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)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、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（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10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篇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) </a:t>
            </a: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授权发明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专利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项，技术转让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项，转让金额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万元。</a:t>
            </a:r>
            <a:endParaRPr lang="en-US" altLang="zh-TW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94274" y="1480695"/>
            <a:ext cx="7648447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TW" altLang="en-US" sz="1500" b="1" dirty="0">
                <a:solidFill>
                  <a:srgbClr val="202854"/>
                </a:solidFill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en-US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王</a:t>
            </a:r>
            <a:r>
              <a:rPr lang="en-US" altLang="zh-CN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**</a:t>
            </a:r>
            <a:r>
              <a:rPr lang="zh-CN" altLang="en-US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en-US" altLang="zh-TW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19**</a:t>
            </a:r>
            <a:r>
              <a:rPr lang="zh-TW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年</a:t>
            </a:r>
            <a:r>
              <a:rPr lang="zh-TW" altLang="en-US" b="1" dirty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生，博士</a:t>
            </a:r>
            <a:r>
              <a:rPr lang="zh-TW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</a:t>
            </a:r>
            <a:r>
              <a:rPr lang="zh-CN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教授</a:t>
            </a:r>
            <a:r>
              <a:rPr lang="zh-TW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</a:t>
            </a:r>
            <a:r>
              <a:rPr lang="en-US" altLang="zh-TW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省万人计划，中科院百人计划</a:t>
            </a:r>
            <a:r>
              <a:rPr lang="en-US" altLang="zh-CN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层次</a:t>
            </a:r>
            <a:endParaRPr lang="en-US" altLang="zh-TW" b="1" dirty="0">
              <a:solidFill>
                <a:srgbClr val="0000C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大学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学院，教授，硕士生导师</a:t>
            </a:r>
            <a:endParaRPr lang="en-US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主持国家基金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项，省部级项目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项，主持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省杰出青年人才计划；</a:t>
            </a:r>
            <a:endParaRPr lang="en-US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获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省自然科学奖二等奖（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2020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，排名第一）；</a:t>
            </a:r>
            <a:endParaRPr lang="en-US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授权发明专利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项；</a:t>
            </a:r>
            <a:endParaRPr lang="en-US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现任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《*******》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英文期刊执行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编辑，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学会青年分会副秘书长；</a:t>
            </a:r>
            <a:endParaRPr lang="en-US" altLang="zh-CN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 marL="285750" indent="-285750">
              <a:lnSpc>
                <a:spcPct val="120000"/>
              </a:lnSpc>
              <a:buFont typeface="Wingdings" charset="2"/>
              <a:buChar char="Ø"/>
              <a:defRPr/>
            </a:pP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Nature </a:t>
            </a:r>
            <a:r>
              <a:rPr lang="en-US" altLang="zh-CN" sz="1500" dirty="0" err="1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Commun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.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（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1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篇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)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、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JACS.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（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5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篇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)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。</a:t>
            </a:r>
            <a:endParaRPr lang="en-US" altLang="zh-TW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</p:txBody>
      </p:sp>
    </p:spTree>
    <p:extLst>
      <p:ext uri="{BB962C8B-B14F-4D97-AF65-F5344CB8AC3E}">
        <p14:creationId xmlns:p14="http://schemas.microsoft.com/office/powerpoint/2010/main" val="34408432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组合 45"/>
          <p:cNvGrpSpPr/>
          <p:nvPr/>
        </p:nvGrpSpPr>
        <p:grpSpPr>
          <a:xfrm>
            <a:off x="312181" y="487798"/>
            <a:ext cx="2412165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808568" y="1141917"/>
              <a:ext cx="13429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团队成员</a:t>
              </a:r>
              <a:endParaRPr kumimoji="1" lang="zh-CN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3308809" y="487798"/>
            <a:ext cx="54298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团队成员重在描述其学术背景、学术潜力和已经取得的学术业绩。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694272" y="1597905"/>
            <a:ext cx="7648447" cy="955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TW" altLang="en-US" sz="1500" b="1" dirty="0">
                <a:solidFill>
                  <a:srgbClr val="202854"/>
                </a:solidFill>
                <a:latin typeface="微软雅黑" pitchFamily="34" charset="-122"/>
                <a:ea typeface="微软雅黑" pitchFamily="34" charset="-122"/>
              </a:rPr>
              <a:t>     </a:t>
            </a:r>
            <a:r>
              <a:rPr lang="zh-CN" altLang="en-US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王</a:t>
            </a:r>
            <a:r>
              <a:rPr lang="en-US" altLang="zh-CN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**</a:t>
            </a:r>
            <a:r>
              <a:rPr lang="zh-CN" altLang="en-US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</a:t>
            </a:r>
            <a:r>
              <a:rPr lang="en-US" altLang="zh-TW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20**</a:t>
            </a:r>
            <a:r>
              <a:rPr lang="zh-TW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年</a:t>
            </a:r>
            <a:r>
              <a:rPr lang="zh-TW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生</a:t>
            </a:r>
            <a:r>
              <a:rPr lang="zh-TW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</a:t>
            </a:r>
            <a:r>
              <a:rPr lang="en-US" altLang="zh-TW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2018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年毕业于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大学获得工学</a:t>
            </a:r>
            <a:r>
              <a:rPr lang="zh-TW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博士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学位</a:t>
            </a:r>
            <a:r>
              <a:rPr lang="zh-TW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</a:t>
            </a:r>
            <a:r>
              <a:rPr lang="en-US" altLang="zh-TW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2018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年至今为中科院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所博士后。研究方向为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************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，主持国家自然科学青年基金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1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项，发表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SCI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论文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篇，其中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期刊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2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篇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。</a:t>
            </a:r>
            <a:endParaRPr lang="en-US" altLang="zh-CN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</p:txBody>
      </p:sp>
    </p:spTree>
    <p:extLst>
      <p:ext uri="{BB962C8B-B14F-4D97-AF65-F5344CB8AC3E}">
        <p14:creationId xmlns:p14="http://schemas.microsoft.com/office/powerpoint/2010/main" val="40590473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组合 45"/>
          <p:cNvGrpSpPr/>
          <p:nvPr/>
        </p:nvGrpSpPr>
        <p:grpSpPr>
          <a:xfrm>
            <a:off x="312181" y="487798"/>
            <a:ext cx="2412165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808568" y="1141917"/>
              <a:ext cx="13429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兼职</a:t>
              </a:r>
              <a:r>
                <a:rPr kumimoji="1" lang="zh-CN" alt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成员</a:t>
              </a:r>
              <a:endParaRPr kumimoji="1" lang="zh-CN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3308809" y="487798"/>
            <a:ext cx="54298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兼职成员重在描述其学术成就、学术地位、学术资源，以及已有的合作关系。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694274" y="1480695"/>
            <a:ext cx="7648447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zh-TW" altLang="en-US" sz="1500" b="1" dirty="0">
                <a:solidFill>
                  <a:srgbClr val="202854"/>
                </a:solidFill>
                <a:latin typeface="微软雅黑" pitchFamily="34" charset="-122"/>
                <a:ea typeface="微软雅黑" pitchFamily="34" charset="-122"/>
              </a:rPr>
              <a:t>    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文</a:t>
            </a:r>
            <a:r>
              <a:rPr lang="en-US" altLang="zh-CN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  </a:t>
            </a:r>
            <a:r>
              <a:rPr lang="en-US" altLang="zh-TW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19**</a:t>
            </a:r>
            <a:r>
              <a:rPr lang="zh-TW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年</a:t>
            </a:r>
            <a:r>
              <a:rPr lang="zh-TW" altLang="en-US" b="1" dirty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生，博士</a:t>
            </a:r>
            <a:r>
              <a:rPr lang="zh-TW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</a:t>
            </a:r>
            <a:r>
              <a:rPr lang="en-US" altLang="zh-TW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大学教授</a:t>
            </a:r>
            <a:r>
              <a:rPr lang="zh-TW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</a:t>
            </a:r>
            <a:r>
              <a:rPr lang="zh-CN" altLang="en-US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杰青</a:t>
            </a:r>
            <a:endParaRPr lang="en-US" altLang="zh-CN" b="1" dirty="0" smtClean="0">
              <a:solidFill>
                <a:srgbClr val="0000C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  <a:p>
            <a:pPr>
              <a:lnSpc>
                <a:spcPct val="120000"/>
              </a:lnSpc>
              <a:defRPr/>
            </a:pP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从事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方面研究，在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等关键技术方面突破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/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系列成果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，曾获得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奖，在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高水平期刊上发表论文多篇，在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****</a:t>
            </a:r>
            <a:r>
              <a:rPr lang="zh-CN" altLang="en-US" sz="15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会议上作特邀报告，目前担任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学会副理事长，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****</a:t>
            </a:r>
            <a:r>
              <a:rPr lang="zh-CN" altLang="en-US" sz="1500" dirty="0">
                <a:latin typeface="微软雅黑" panose="020B0503020204020204" pitchFamily="34" charset="-122"/>
                <a:ea typeface="微软雅黑" panose="020B0503020204020204" pitchFamily="34" charset="-122"/>
                <a:cs typeface="华文细黑"/>
              </a:rPr>
              <a:t>期刊副主编。</a:t>
            </a:r>
            <a:endParaRPr lang="en-US" altLang="zh-TW" sz="1500" dirty="0">
              <a:latin typeface="微软雅黑" panose="020B0503020204020204" pitchFamily="34" charset="-122"/>
              <a:ea typeface="微软雅黑" panose="020B0503020204020204" pitchFamily="34" charset="-122"/>
              <a:cs typeface="华文细黑"/>
            </a:endParaRPr>
          </a:p>
        </p:txBody>
      </p:sp>
    </p:spTree>
    <p:extLst>
      <p:ext uri="{BB962C8B-B14F-4D97-AF65-F5344CB8AC3E}">
        <p14:creationId xmlns:p14="http://schemas.microsoft.com/office/powerpoint/2010/main" val="37529855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组合 45"/>
          <p:cNvGrpSpPr/>
          <p:nvPr/>
        </p:nvGrpSpPr>
        <p:grpSpPr>
          <a:xfrm>
            <a:off x="312181" y="487798"/>
            <a:ext cx="2412165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494841" y="1141917"/>
              <a:ext cx="19119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团队总体情况</a:t>
              </a:r>
              <a:endParaRPr kumimoji="1" lang="zh-CN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3308809" y="487798"/>
            <a:ext cx="54298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自然科学领域主要阐述学科交叉、项目承担能力、基础研究能力、取得奖项、产业化成果等方面，人文社科主要阐述团队影响力与重大</a:t>
            </a:r>
            <a:r>
              <a:rPr lang="en-US" altLang="zh-CN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/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重点项目的承担能力、教育部人文社科奖等重要奖项突破的能力。。</a:t>
            </a:r>
            <a:endParaRPr lang="zh-CN" altLang="en-US" dirty="0"/>
          </a:p>
        </p:txBody>
      </p:sp>
      <p:sp>
        <p:nvSpPr>
          <p:cNvPr id="8" name="文本框 8"/>
          <p:cNvSpPr txBox="1">
            <a:spLocks noChangeArrowheads="1"/>
          </p:cNvSpPr>
          <p:nvPr/>
        </p:nvSpPr>
        <p:spPr bwMode="auto">
          <a:xfrm>
            <a:off x="312181" y="1812564"/>
            <a:ext cx="86487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indent="0">
              <a:lnSpc>
                <a:spcPct val="200000"/>
              </a:lnSpc>
              <a:defRPr/>
            </a:pP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</a:t>
            </a: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学科</a:t>
            </a: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交叉：</a:t>
            </a:r>
            <a:endParaRPr lang="en-US" altLang="zh-CN" dirty="0" smtClean="0">
              <a:solidFill>
                <a:srgbClr val="008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25000"/>
              </a:lnSpc>
              <a:spcBef>
                <a:spcPts val="1200"/>
              </a:spcBef>
              <a:defRPr/>
            </a:pP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承担项目能力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：承担过国家级重点项目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项，国家基金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项，近五年纵横向科研经费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万元。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25000"/>
              </a:lnSpc>
              <a:spcBef>
                <a:spcPts val="1200"/>
              </a:spcBef>
              <a:defRPr/>
            </a:pP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基础研究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****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*****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等本领域重要刊物发表论文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篇，总引用数为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次；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25000"/>
              </a:lnSpc>
              <a:spcBef>
                <a:spcPts val="1200"/>
              </a:spcBef>
              <a:defRPr/>
            </a:pPr>
            <a:r>
              <a:rPr lang="zh-CN" altLang="en-US" sz="2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产业化成果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  *******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1074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千图网拥有20W+精美PPT模板 更多PPT模板下载至：www.58pic.com/office/ppt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1408</Words>
  <Application>Microsoft Office PowerPoint</Application>
  <PresentationFormat>全屏显示(4:3)</PresentationFormat>
  <Paragraphs>114</Paragraphs>
  <Slides>15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主题1</vt:lpstr>
      <vt:lpstr>Office 主题</vt:lpstr>
      <vt:lpstr>1_Office 主题​​</vt:lpstr>
      <vt:lpstr>千图网拥有20W+精美PPT模板 更多PPT模板下载至：www.58pic.com/office/ppt​​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宁波工程学院</cp:lastModifiedBy>
  <cp:revision>177</cp:revision>
  <cp:lastPrinted>2020-07-31T14:08:19Z</cp:lastPrinted>
  <dcterms:created xsi:type="dcterms:W3CDTF">2019-12-03T00:48:00Z</dcterms:created>
  <dcterms:modified xsi:type="dcterms:W3CDTF">2021-10-07T02:06:00Z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